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3.xml" ContentType="application/vnd.openxmlformats-officedocument.drawingml.chart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65" r:id="rId5"/>
    <p:sldId id="259" r:id="rId6"/>
    <p:sldId id="269" r:id="rId7"/>
    <p:sldId id="271" r:id="rId8"/>
    <p:sldId id="267" r:id="rId9"/>
    <p:sldId id="274" r:id="rId10"/>
    <p:sldId id="264" r:id="rId11"/>
    <p:sldId id="277" r:id="rId12"/>
    <p:sldId id="276" r:id="rId13"/>
    <p:sldId id="278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93"/>
    <a:srgbClr val="FFC9C9"/>
    <a:srgbClr val="FF8F8F"/>
    <a:srgbClr val="A9D18E"/>
    <a:srgbClr val="FFE699"/>
    <a:srgbClr val="FBD9DD"/>
    <a:srgbClr val="FF4343"/>
    <a:srgbClr val="95010C"/>
    <a:srgbClr val="FFC000"/>
    <a:srgbClr val="D30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88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4997496205629851E-2"/>
          <c:y val="3.813501033161068E-2"/>
          <c:w val="0.9575169276040002"/>
          <c:h val="0.653264774492867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Sheet1!$C$8</c:f>
              <c:strCache>
                <c:ptCount val="1"/>
                <c:pt idx="0">
                  <c:v>3 to 4 months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Sheet1!$D$8</c:f>
              <c:numCache>
                <c:formatCode>0%</c:formatCode>
                <c:ptCount val="1"/>
                <c:pt idx="0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6F-4987-AB82-3D0E1BA03C11}"/>
            </c:ext>
          </c:extLst>
        </c:ser>
        <c:ser>
          <c:idx val="1"/>
          <c:order val="1"/>
          <c:tx>
            <c:strRef>
              <c:f>Sheet1!$C$9</c:f>
              <c:strCache>
                <c:ptCount val="1"/>
                <c:pt idx="0">
                  <c:v>4-7 months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Sheet1!$D$9</c:f>
              <c:numCache>
                <c:formatCode>0%</c:formatCode>
                <c:ptCount val="1"/>
                <c:pt idx="0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6F-4987-AB82-3D0E1BA03C11}"/>
            </c:ext>
          </c:extLst>
        </c:ser>
        <c:ser>
          <c:idx val="2"/>
          <c:order val="2"/>
          <c:tx>
            <c:strRef>
              <c:f>Sheet1!$C$10</c:f>
              <c:strCache>
                <c:ptCount val="1"/>
                <c:pt idx="0">
                  <c:v>7-12 months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Sheet1!$D$10</c:f>
              <c:numCache>
                <c:formatCode>0%</c:formatCode>
                <c:ptCount val="1"/>
                <c:pt idx="0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6F-4987-AB82-3D0E1BA03C11}"/>
            </c:ext>
          </c:extLst>
        </c:ser>
        <c:ser>
          <c:idx val="3"/>
          <c:order val="3"/>
          <c:tx>
            <c:strRef>
              <c:f>Sheet1!$C$11</c:f>
              <c:strCache>
                <c:ptCount val="1"/>
                <c:pt idx="0">
                  <c:v>when I feel the need to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Sheet1!$D$11</c:f>
              <c:numCache>
                <c:formatCode>0%</c:formatCode>
                <c:ptCount val="1"/>
                <c:pt idx="0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56F-4987-AB82-3D0E1BA03C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03"/>
        <c:overlap val="-27"/>
        <c:axId val="966728368"/>
        <c:axId val="107335552"/>
      </c:barChart>
      <c:catAx>
        <c:axId val="9667283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7335552"/>
        <c:crosses val="autoZero"/>
        <c:auto val="1"/>
        <c:lblAlgn val="ctr"/>
        <c:lblOffset val="100"/>
        <c:noMultiLvlLbl val="0"/>
      </c:catAx>
      <c:valAx>
        <c:axId val="10733555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966728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2994981581253152E-2"/>
          <c:y val="0.70995710487079577"/>
          <c:w val="0.76021342894433219"/>
          <c:h val="0.248215438095527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19050">
      <a:solidFill>
        <a:sysClr val="windowText" lastClr="000000">
          <a:lumMod val="95000"/>
          <a:lumOff val="5000"/>
        </a:sysClr>
      </a:solidFill>
      <a:prstDash val="dash"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6340601705795126E-2"/>
          <c:y val="7.246509663516687E-2"/>
          <c:w val="0.91564009661835744"/>
          <c:h val="0.585750212371797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Sheet1!$F$8</c:f>
              <c:strCache>
                <c:ptCount val="1"/>
                <c:pt idx="0">
                  <c:v>frayed bristles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Sheet1!$G$8</c:f>
              <c:numCache>
                <c:formatCode>0%</c:formatCode>
                <c:ptCount val="1"/>
                <c:pt idx="0">
                  <c:v>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5E-42E6-8E4A-EFF34413E50C}"/>
            </c:ext>
          </c:extLst>
        </c:ser>
        <c:ser>
          <c:idx val="1"/>
          <c:order val="1"/>
          <c:tx>
            <c:strRef>
              <c:f>Sheet1!$F$9</c:f>
              <c:strCache>
                <c:ptCount val="1"/>
                <c:pt idx="0">
                  <c:v>experimenting with diff types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Sheet1!$G$9</c:f>
              <c:numCache>
                <c:formatCode>0%</c:formatCode>
                <c:ptCount val="1"/>
                <c:pt idx="0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5E-42E6-8E4A-EFF34413E50C}"/>
            </c:ext>
          </c:extLst>
        </c:ser>
        <c:ser>
          <c:idx val="2"/>
          <c:order val="2"/>
          <c:tx>
            <c:strRef>
              <c:f>Sheet1!$F$10</c:f>
              <c:strCache>
                <c:ptCount val="1"/>
                <c:pt idx="0">
                  <c:v>travelling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Sheet1!$G$10</c:f>
              <c:numCache>
                <c:formatCode>0%</c:formatCode>
                <c:ptCount val="1"/>
                <c:pt idx="0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65E-42E6-8E4A-EFF34413E50C}"/>
            </c:ext>
          </c:extLst>
        </c:ser>
        <c:ser>
          <c:idx val="3"/>
          <c:order val="3"/>
          <c:tx>
            <c:strRef>
              <c:f>Sheet1!$F$11</c:f>
              <c:strCache>
                <c:ptCount val="1"/>
                <c:pt idx="0">
                  <c:v>illness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Sheet1!$G$11</c:f>
              <c:numCache>
                <c:formatCode>0%</c:formatCode>
                <c:ptCount val="1"/>
                <c:pt idx="0">
                  <c:v>0.22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65E-42E6-8E4A-EFF34413E50C}"/>
            </c:ext>
          </c:extLst>
        </c:ser>
        <c:ser>
          <c:idx val="4"/>
          <c:order val="4"/>
          <c:tx>
            <c:strRef>
              <c:f>Sheet1!$F$12</c:f>
              <c:strCache>
                <c:ptCount val="1"/>
                <c:pt idx="0">
                  <c:v>simply bcz I want to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Sheet1!$G$12</c:f>
              <c:numCache>
                <c:formatCode>0%</c:formatCode>
                <c:ptCount val="1"/>
                <c:pt idx="0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65E-42E6-8E4A-EFF34413E50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7"/>
        <c:overlap val="-27"/>
        <c:axId val="113114848"/>
        <c:axId val="101789184"/>
      </c:barChart>
      <c:catAx>
        <c:axId val="113114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1789184"/>
        <c:crosses val="autoZero"/>
        <c:auto val="1"/>
        <c:lblAlgn val="ctr"/>
        <c:lblOffset val="100"/>
        <c:noMultiLvlLbl val="0"/>
      </c:catAx>
      <c:valAx>
        <c:axId val="10178918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13114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9709397796598376E-2"/>
          <c:y val="0.69026881230172632"/>
          <c:w val="0.83760131641953128"/>
          <c:h val="0.273837175617952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19050">
      <a:solidFill>
        <a:sysClr val="windowText" lastClr="000000"/>
      </a:solidFill>
      <a:prstDash val="dash"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487972508591066"/>
          <c:y val="0.16891891891891891"/>
          <c:w val="0.65841924398625429"/>
          <c:h val="0.71114864864864868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D3010E"/>
            </a:solidFill>
            <a:ln w="9525" cmpd="sng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-6.0810810810810814E-2"/>
                </c:manualLayout>
              </c:layout>
              <c:numFmt formatCode="0;&quot;-&quot;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122D-432D-9ED6-D8EAC03943EE}"/>
                </c:ext>
              </c:extLst>
            </c:dLbl>
            <c:dLbl>
              <c:idx val="4"/>
              <c:layout>
                <c:manualLayout>
                  <c:x val="0"/>
                  <c:y val="-0.40625"/>
                </c:manualLayout>
              </c:layout>
              <c:numFmt formatCode="0;&quot;-&quot;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122D-432D-9ED6-D8EAC03943EE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Sheet1!$A$1:$A$5</c:f>
              <c:numCache>
                <c:formatCode>General</c:formatCode>
                <c:ptCount val="5"/>
                <c:pt idx="0">
                  <c:v>3.3170182499999998</c:v>
                </c:pt>
                <c:pt idx="1">
                  <c:v>27.332230379999999</c:v>
                </c:pt>
                <c:pt idx="2">
                  <c:v>56.304394582800001</c:v>
                </c:pt>
                <c:pt idx="3">
                  <c:v>108.7378620380325</c:v>
                </c:pt>
                <c:pt idx="4">
                  <c:v>149.33333053223132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Sheet1!$A$1:$A$0</c15:sqref>
                        </c15:formulaRef>
                      </c:ext>
                    </c:extLst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2-122D-432D-9ED6-D8EAC03943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16109392"/>
        <c:axId val="1"/>
      </c:barChart>
      <c:lineChart>
        <c:grouping val="standard"/>
        <c:varyColors val="0"/>
        <c:ser>
          <c:idx val="1"/>
          <c:order val="1"/>
          <c:spPr>
            <a:ln w="28575" cmpd="sng" algn="ctr">
              <a:solidFill>
                <a:schemeClr val="tx2"/>
              </a:solidFill>
              <a:prstDash val="solid"/>
            </a:ln>
          </c:spPr>
          <c:marker>
            <c:symbol val="none"/>
          </c:marker>
          <c:val>
            <c:numRef>
              <c:f>Sheet1!$B$1:$B$5</c:f>
              <c:numCache>
                <c:formatCode>General</c:formatCode>
                <c:ptCount val="5"/>
                <c:pt idx="0">
                  <c:v>0.31736955900014985</c:v>
                </c:pt>
                <c:pt idx="1">
                  <c:v>9.0173262805504777</c:v>
                </c:pt>
                <c:pt idx="2">
                  <c:v>18.29862526300596</c:v>
                </c:pt>
                <c:pt idx="3">
                  <c:v>36.267922773690209</c:v>
                </c:pt>
                <c:pt idx="4">
                  <c:v>49.788905088547807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Sheet1!$B$1:$B$0</c15:sqref>
                        </c15:formulaRef>
                      </c:ext>
                    </c:extLst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3-122D-432D-9ED6-D8EAC03943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"/>
        <c:axId val="3"/>
      </c:lineChart>
      <c:catAx>
        <c:axId val="91610939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5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0;&quot;-&quot;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109392"/>
        <c:crosses val="min"/>
        <c:crossBetween val="between"/>
        <c:majorUnit val="50"/>
      </c:valAx>
      <c:catAx>
        <c:axId val="2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crossAx val="3"/>
        <c:crosses val="min"/>
        <c:auto val="0"/>
        <c:lblAlgn val="ctr"/>
        <c:lblOffset val="100"/>
        <c:noMultiLvlLbl val="0"/>
      </c:catAx>
      <c:valAx>
        <c:axId val="3"/>
        <c:scaling>
          <c:orientation val="minMax"/>
          <c:max val="50"/>
          <c:min val="0"/>
        </c:scaling>
        <c:delete val="0"/>
        <c:axPos val="r"/>
        <c:majorGridlines>
          <c:spPr>
            <a:ln>
              <a:noFill/>
            </a:ln>
          </c:spPr>
        </c:majorGridlines>
        <c:numFmt formatCode="0;&quot;-&quot;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"/>
        <c:crosses val="max"/>
        <c:crossBetween val="between"/>
        <c:majorUnit val="10"/>
      </c:valAx>
    </c:plotArea>
    <c:plotVisOnly val="0"/>
    <c:dispBlanksAs val="gap"/>
    <c:showDLblsOverMax val="1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33519-9E4E-4AE1-AA08-C337936BACE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2FD43F9-6295-49BD-B69F-D92BD4A74ED3}">
      <dgm:prSet phldrT="[Text]"/>
      <dgm:spPr>
        <a:solidFill>
          <a:srgbClr val="FF9393"/>
        </a:solidFill>
      </dgm:spPr>
      <dgm:t>
        <a:bodyPr/>
        <a:lstStyle/>
        <a:p>
          <a:pPr algn="ctr"/>
          <a:r>
            <a:rPr lang="en-IN" b="1" dirty="0">
              <a:solidFill>
                <a:sysClr val="windowText" lastClr="000000"/>
              </a:solidFill>
            </a:rPr>
            <a:t>Problem statement </a:t>
          </a:r>
        </a:p>
      </dgm:t>
    </dgm:pt>
    <dgm:pt modelId="{0D42BFF4-7692-4267-8F40-11185C8B0726}" type="parTrans" cxnId="{19A4B177-7278-4CB7-B968-82685AA43574}">
      <dgm:prSet/>
      <dgm:spPr/>
      <dgm:t>
        <a:bodyPr/>
        <a:lstStyle/>
        <a:p>
          <a:endParaRPr lang="en-IN"/>
        </a:p>
      </dgm:t>
    </dgm:pt>
    <dgm:pt modelId="{249C3AF1-C353-4B4F-9827-66BA05B00BE1}" type="sibTrans" cxnId="{19A4B177-7278-4CB7-B968-82685AA43574}">
      <dgm:prSet/>
      <dgm:spPr/>
      <dgm:t>
        <a:bodyPr/>
        <a:lstStyle/>
        <a:p>
          <a:endParaRPr lang="en-IN"/>
        </a:p>
      </dgm:t>
    </dgm:pt>
    <dgm:pt modelId="{6C00A2C7-B95B-4BBA-8AC1-3AF77B5D37CF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Consumer insights </a:t>
          </a:r>
        </a:p>
      </dgm:t>
    </dgm:pt>
    <dgm:pt modelId="{ABAC0CF3-0808-4171-99E9-1506327A7F07}" type="parTrans" cxnId="{61F0CCCB-3144-4404-BF31-7911E548F42F}">
      <dgm:prSet/>
      <dgm:spPr/>
      <dgm:t>
        <a:bodyPr/>
        <a:lstStyle/>
        <a:p>
          <a:endParaRPr lang="en-IN"/>
        </a:p>
      </dgm:t>
    </dgm:pt>
    <dgm:pt modelId="{2A852595-8167-4E03-9090-BCA08847A0E8}" type="sibTrans" cxnId="{61F0CCCB-3144-4404-BF31-7911E548F42F}">
      <dgm:prSet/>
      <dgm:spPr/>
      <dgm:t>
        <a:bodyPr/>
        <a:lstStyle/>
        <a:p>
          <a:endParaRPr lang="en-IN"/>
        </a:p>
      </dgm:t>
    </dgm:pt>
    <dgm:pt modelId="{5495171F-9FE5-4E5B-B141-4CA6371C4DFE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Rationale </a:t>
          </a:r>
        </a:p>
      </dgm:t>
    </dgm:pt>
    <dgm:pt modelId="{7748D3BB-F4E1-4112-B035-F79D04FB4350}" type="parTrans" cxnId="{774E91FE-D88C-4724-A1DD-5BD57A446043}">
      <dgm:prSet/>
      <dgm:spPr/>
      <dgm:t>
        <a:bodyPr/>
        <a:lstStyle/>
        <a:p>
          <a:endParaRPr lang="en-IN"/>
        </a:p>
      </dgm:t>
    </dgm:pt>
    <dgm:pt modelId="{48ECE529-B4D5-44D1-91FB-CF9D2921C80D}" type="sibTrans" cxnId="{774E91FE-D88C-4724-A1DD-5BD57A446043}">
      <dgm:prSet/>
      <dgm:spPr/>
      <dgm:t>
        <a:bodyPr/>
        <a:lstStyle/>
        <a:p>
          <a:endParaRPr lang="en-IN"/>
        </a:p>
      </dgm:t>
    </dgm:pt>
    <dgm:pt modelId="{0ED3AAFA-C416-41C3-AF95-B6B1D595793C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Narrative change </a:t>
          </a:r>
        </a:p>
      </dgm:t>
    </dgm:pt>
    <dgm:pt modelId="{B0772A82-984A-4FBD-B692-1D218470A861}" type="parTrans" cxnId="{B2389A35-D122-4A5E-881F-91956F570A6F}">
      <dgm:prSet/>
      <dgm:spPr/>
      <dgm:t>
        <a:bodyPr/>
        <a:lstStyle/>
        <a:p>
          <a:endParaRPr lang="en-IN"/>
        </a:p>
      </dgm:t>
    </dgm:pt>
    <dgm:pt modelId="{E620234E-7135-452B-8DDB-7B431DF3715E}" type="sibTrans" cxnId="{B2389A35-D122-4A5E-881F-91956F570A6F}">
      <dgm:prSet/>
      <dgm:spPr/>
      <dgm:t>
        <a:bodyPr/>
        <a:lstStyle/>
        <a:p>
          <a:endParaRPr lang="en-IN"/>
        </a:p>
      </dgm:t>
    </dgm:pt>
    <dgm:pt modelId="{550673E1-E566-4F78-81D8-70919577CBA8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Product innovation</a:t>
          </a:r>
        </a:p>
      </dgm:t>
    </dgm:pt>
    <dgm:pt modelId="{45586F4A-41D7-4512-84C9-9505528EFA00}" type="parTrans" cxnId="{CE5F667A-EA95-43AD-B06D-EFD837F9DAC1}">
      <dgm:prSet/>
      <dgm:spPr/>
      <dgm:t>
        <a:bodyPr/>
        <a:lstStyle/>
        <a:p>
          <a:endParaRPr lang="en-IN"/>
        </a:p>
      </dgm:t>
    </dgm:pt>
    <dgm:pt modelId="{F2D5AFB8-880F-4140-A229-951951B590EE}" type="sibTrans" cxnId="{CE5F667A-EA95-43AD-B06D-EFD837F9DAC1}">
      <dgm:prSet/>
      <dgm:spPr/>
      <dgm:t>
        <a:bodyPr/>
        <a:lstStyle/>
        <a:p>
          <a:endParaRPr lang="en-IN"/>
        </a:p>
      </dgm:t>
    </dgm:pt>
    <dgm:pt modelId="{62A9A6F5-55A6-4065-A1AC-BAF5B81525A5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Communication strategy</a:t>
          </a:r>
        </a:p>
      </dgm:t>
    </dgm:pt>
    <dgm:pt modelId="{03257A9B-BA76-4883-A365-71328E9D1E0D}" type="parTrans" cxnId="{8831D248-289B-4DB7-B689-00FB47B99EF7}">
      <dgm:prSet/>
      <dgm:spPr/>
      <dgm:t>
        <a:bodyPr/>
        <a:lstStyle/>
        <a:p>
          <a:endParaRPr lang="en-IN"/>
        </a:p>
      </dgm:t>
    </dgm:pt>
    <dgm:pt modelId="{BABE0AAD-83F0-4F30-9535-F70CB61B8A13}" type="sibTrans" cxnId="{8831D248-289B-4DB7-B689-00FB47B99EF7}">
      <dgm:prSet/>
      <dgm:spPr/>
      <dgm:t>
        <a:bodyPr/>
        <a:lstStyle/>
        <a:p>
          <a:endParaRPr lang="en-IN"/>
        </a:p>
      </dgm:t>
    </dgm:pt>
    <dgm:pt modelId="{A4405838-8C66-42FF-9248-D8BE5E4232F9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Points of purchase </a:t>
          </a:r>
        </a:p>
      </dgm:t>
    </dgm:pt>
    <dgm:pt modelId="{A14EB50A-9003-4DC2-9ED4-C92EFEFDE9AE}" type="parTrans" cxnId="{39410979-CEAE-47EE-8180-4E50852A284D}">
      <dgm:prSet/>
      <dgm:spPr/>
      <dgm:t>
        <a:bodyPr/>
        <a:lstStyle/>
        <a:p>
          <a:endParaRPr lang="en-IN"/>
        </a:p>
      </dgm:t>
    </dgm:pt>
    <dgm:pt modelId="{CAE4B110-0B4A-48D0-9142-A9AB8C5BE3F9}" type="sibTrans" cxnId="{39410979-CEAE-47EE-8180-4E50852A284D}">
      <dgm:prSet/>
      <dgm:spPr/>
      <dgm:t>
        <a:bodyPr/>
        <a:lstStyle/>
        <a:p>
          <a:endParaRPr lang="en-IN"/>
        </a:p>
      </dgm:t>
    </dgm:pt>
    <dgm:pt modelId="{BF617358-7CB9-4719-8E94-ADE33DDF7E86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Key financials </a:t>
          </a:r>
        </a:p>
      </dgm:t>
    </dgm:pt>
    <dgm:pt modelId="{3133C27B-3CE6-42B8-B4BD-0E8EB1710FC5}" type="parTrans" cxnId="{384B6539-876C-4849-BADF-5C59B64EADF7}">
      <dgm:prSet/>
      <dgm:spPr/>
      <dgm:t>
        <a:bodyPr/>
        <a:lstStyle/>
        <a:p>
          <a:endParaRPr lang="en-IN"/>
        </a:p>
      </dgm:t>
    </dgm:pt>
    <dgm:pt modelId="{D8C36EC8-3780-4D9A-8AA9-17124768CE05}" type="sibTrans" cxnId="{384B6539-876C-4849-BADF-5C59B64EADF7}">
      <dgm:prSet/>
      <dgm:spPr/>
      <dgm:t>
        <a:bodyPr/>
        <a:lstStyle/>
        <a:p>
          <a:endParaRPr lang="en-IN"/>
        </a:p>
      </dgm:t>
    </dgm:pt>
    <dgm:pt modelId="{EEEE5C87-FAF5-4059-BA26-B862FCBD4431}" type="pres">
      <dgm:prSet presAssocID="{39033519-9E4E-4AE1-AA08-C337936BACEB}" presName="Name0" presStyleCnt="0">
        <dgm:presLayoutVars>
          <dgm:dir/>
          <dgm:animLvl val="lvl"/>
          <dgm:resizeHandles val="exact"/>
        </dgm:presLayoutVars>
      </dgm:prSet>
      <dgm:spPr/>
    </dgm:pt>
    <dgm:pt modelId="{217DE3E8-6383-44F2-8082-6067F931D85E}" type="pres">
      <dgm:prSet presAssocID="{52FD43F9-6295-49BD-B69F-D92BD4A74ED3}" presName="parTxOnly" presStyleLbl="node1" presStyleIdx="0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710B6714-3AA8-4DBA-BA87-6F6B2C074DC0}" type="pres">
      <dgm:prSet presAssocID="{249C3AF1-C353-4B4F-9827-66BA05B00BE1}" presName="parTxOnlySpace" presStyleCnt="0"/>
      <dgm:spPr/>
    </dgm:pt>
    <dgm:pt modelId="{F1536FC0-9878-4B99-9EAB-3106F7BD3171}" type="pres">
      <dgm:prSet presAssocID="{6C00A2C7-B95B-4BBA-8AC1-3AF77B5D37CF}" presName="parTxOnly" presStyleLbl="node1" presStyleIdx="1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AF82D719-9178-4A46-BE2E-825CD1C3AF84}" type="pres">
      <dgm:prSet presAssocID="{2A852595-8167-4E03-9090-BCA08847A0E8}" presName="parTxOnlySpace" presStyleCnt="0"/>
      <dgm:spPr/>
    </dgm:pt>
    <dgm:pt modelId="{948C2BD5-CB8A-465E-B609-E2A144726F40}" type="pres">
      <dgm:prSet presAssocID="{5495171F-9FE5-4E5B-B141-4CA6371C4DFE}" presName="parTxOnly" presStyleLbl="node1" presStyleIdx="2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29C8C6F6-4599-41DC-A8C1-8AAC1CCF4EFB}" type="pres">
      <dgm:prSet presAssocID="{48ECE529-B4D5-44D1-91FB-CF9D2921C80D}" presName="parTxOnlySpace" presStyleCnt="0"/>
      <dgm:spPr/>
    </dgm:pt>
    <dgm:pt modelId="{0E0FFFEA-248D-47B8-B8BF-763219A88391}" type="pres">
      <dgm:prSet presAssocID="{0ED3AAFA-C416-41C3-AF95-B6B1D595793C}" presName="parTxOnly" presStyleLbl="node1" presStyleIdx="3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B555A391-BEEA-457B-ADEC-6BF26C3641CF}" type="pres">
      <dgm:prSet presAssocID="{E620234E-7135-452B-8DDB-7B431DF3715E}" presName="parTxOnlySpace" presStyleCnt="0"/>
      <dgm:spPr/>
    </dgm:pt>
    <dgm:pt modelId="{3CC2D2C4-CD30-474B-A2DD-C5774376CB10}" type="pres">
      <dgm:prSet presAssocID="{550673E1-E566-4F78-81D8-70919577CBA8}" presName="parTxOnly" presStyleLbl="node1" presStyleIdx="4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4AE636CF-4CB8-4783-807F-E8D3AB963FF7}" type="pres">
      <dgm:prSet presAssocID="{F2D5AFB8-880F-4140-A229-951951B590EE}" presName="parTxOnlySpace" presStyleCnt="0"/>
      <dgm:spPr/>
    </dgm:pt>
    <dgm:pt modelId="{4BAEDE3D-D204-48D9-A10D-B9473C2EA34A}" type="pres">
      <dgm:prSet presAssocID="{62A9A6F5-55A6-4065-A1AC-BAF5B81525A5}" presName="parTxOnly" presStyleLbl="node1" presStyleIdx="5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AD0462E4-EB81-4148-85C0-8E9DD282C0C6}" type="pres">
      <dgm:prSet presAssocID="{BABE0AAD-83F0-4F30-9535-F70CB61B8A13}" presName="parTxOnlySpace" presStyleCnt="0"/>
      <dgm:spPr/>
    </dgm:pt>
    <dgm:pt modelId="{2570F926-DB95-433B-863C-88AED5B17139}" type="pres">
      <dgm:prSet presAssocID="{A4405838-8C66-42FF-9248-D8BE5E4232F9}" presName="parTxOnly" presStyleLbl="node1" presStyleIdx="6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73978614-35FA-40B0-A1BC-FF7DC5CCEB5F}" type="pres">
      <dgm:prSet presAssocID="{CAE4B110-0B4A-48D0-9142-A9AB8C5BE3F9}" presName="parTxOnlySpace" presStyleCnt="0"/>
      <dgm:spPr/>
    </dgm:pt>
    <dgm:pt modelId="{BB5D9140-FC9E-4DB1-9ADF-12EFB78F8040}" type="pres">
      <dgm:prSet presAssocID="{BF617358-7CB9-4719-8E94-ADE33DDF7E86}" presName="parTxOnly" presStyleLbl="node1" presStyleIdx="7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</dgm:ptLst>
  <dgm:cxnLst>
    <dgm:cxn modelId="{EB223800-9FFF-46DA-8B61-F7E4A22FF66E}" type="presOf" srcId="{39033519-9E4E-4AE1-AA08-C337936BACEB}" destId="{EEEE5C87-FAF5-4059-BA26-B862FCBD4431}" srcOrd="0" destOrd="0" presId="urn:microsoft.com/office/officeart/2005/8/layout/chevron1"/>
    <dgm:cxn modelId="{12B03718-B9A6-462A-8F57-8AB5FDA16216}" type="presOf" srcId="{6C00A2C7-B95B-4BBA-8AC1-3AF77B5D37CF}" destId="{F1536FC0-9878-4B99-9EAB-3106F7BD3171}" srcOrd="0" destOrd="0" presId="urn:microsoft.com/office/officeart/2005/8/layout/chevron1"/>
    <dgm:cxn modelId="{CFAD522A-D601-4D08-9FF3-EDBC420D8652}" type="presOf" srcId="{52FD43F9-6295-49BD-B69F-D92BD4A74ED3}" destId="{217DE3E8-6383-44F2-8082-6067F931D85E}" srcOrd="0" destOrd="0" presId="urn:microsoft.com/office/officeart/2005/8/layout/chevron1"/>
    <dgm:cxn modelId="{B2389A35-D122-4A5E-881F-91956F570A6F}" srcId="{39033519-9E4E-4AE1-AA08-C337936BACEB}" destId="{0ED3AAFA-C416-41C3-AF95-B6B1D595793C}" srcOrd="3" destOrd="0" parTransId="{B0772A82-984A-4FBD-B692-1D218470A861}" sibTransId="{E620234E-7135-452B-8DDB-7B431DF3715E}"/>
    <dgm:cxn modelId="{384B6539-876C-4849-BADF-5C59B64EADF7}" srcId="{39033519-9E4E-4AE1-AA08-C337936BACEB}" destId="{BF617358-7CB9-4719-8E94-ADE33DDF7E86}" srcOrd="7" destOrd="0" parTransId="{3133C27B-3CE6-42B8-B4BD-0E8EB1710FC5}" sibTransId="{D8C36EC8-3780-4D9A-8AA9-17124768CE05}"/>
    <dgm:cxn modelId="{8831D248-289B-4DB7-B689-00FB47B99EF7}" srcId="{39033519-9E4E-4AE1-AA08-C337936BACEB}" destId="{62A9A6F5-55A6-4065-A1AC-BAF5B81525A5}" srcOrd="5" destOrd="0" parTransId="{03257A9B-BA76-4883-A365-71328E9D1E0D}" sibTransId="{BABE0AAD-83F0-4F30-9535-F70CB61B8A13}"/>
    <dgm:cxn modelId="{F81CB06F-16A5-47E3-8BB0-22A90553CB0B}" type="presOf" srcId="{BF617358-7CB9-4719-8E94-ADE33DDF7E86}" destId="{BB5D9140-FC9E-4DB1-9ADF-12EFB78F8040}" srcOrd="0" destOrd="0" presId="urn:microsoft.com/office/officeart/2005/8/layout/chevron1"/>
    <dgm:cxn modelId="{19A4B177-7278-4CB7-B968-82685AA43574}" srcId="{39033519-9E4E-4AE1-AA08-C337936BACEB}" destId="{52FD43F9-6295-49BD-B69F-D92BD4A74ED3}" srcOrd="0" destOrd="0" parTransId="{0D42BFF4-7692-4267-8F40-11185C8B0726}" sibTransId="{249C3AF1-C353-4B4F-9827-66BA05B00BE1}"/>
    <dgm:cxn modelId="{39410979-CEAE-47EE-8180-4E50852A284D}" srcId="{39033519-9E4E-4AE1-AA08-C337936BACEB}" destId="{A4405838-8C66-42FF-9248-D8BE5E4232F9}" srcOrd="6" destOrd="0" parTransId="{A14EB50A-9003-4DC2-9ED4-C92EFEFDE9AE}" sibTransId="{CAE4B110-0B4A-48D0-9142-A9AB8C5BE3F9}"/>
    <dgm:cxn modelId="{5CE0BB59-070F-45B6-BD99-73CD84AF3CC3}" type="presOf" srcId="{62A9A6F5-55A6-4065-A1AC-BAF5B81525A5}" destId="{4BAEDE3D-D204-48D9-A10D-B9473C2EA34A}" srcOrd="0" destOrd="0" presId="urn:microsoft.com/office/officeart/2005/8/layout/chevron1"/>
    <dgm:cxn modelId="{6FFBCD79-121A-4BAD-9749-2793FCF264C4}" type="presOf" srcId="{5495171F-9FE5-4E5B-B141-4CA6371C4DFE}" destId="{948C2BD5-CB8A-465E-B609-E2A144726F40}" srcOrd="0" destOrd="0" presId="urn:microsoft.com/office/officeart/2005/8/layout/chevron1"/>
    <dgm:cxn modelId="{CE5F667A-EA95-43AD-B06D-EFD837F9DAC1}" srcId="{39033519-9E4E-4AE1-AA08-C337936BACEB}" destId="{550673E1-E566-4F78-81D8-70919577CBA8}" srcOrd="4" destOrd="0" parTransId="{45586F4A-41D7-4512-84C9-9505528EFA00}" sibTransId="{F2D5AFB8-880F-4140-A229-951951B590EE}"/>
    <dgm:cxn modelId="{C2A18485-6EF3-4174-9E15-2217CE80E266}" type="presOf" srcId="{550673E1-E566-4F78-81D8-70919577CBA8}" destId="{3CC2D2C4-CD30-474B-A2DD-C5774376CB10}" srcOrd="0" destOrd="0" presId="urn:microsoft.com/office/officeart/2005/8/layout/chevron1"/>
    <dgm:cxn modelId="{26B391B4-34BB-4C41-AEFF-B3E092376407}" type="presOf" srcId="{A4405838-8C66-42FF-9248-D8BE5E4232F9}" destId="{2570F926-DB95-433B-863C-88AED5B17139}" srcOrd="0" destOrd="0" presId="urn:microsoft.com/office/officeart/2005/8/layout/chevron1"/>
    <dgm:cxn modelId="{F141E3C2-0C88-44E8-A26F-AF9D778F5B0B}" type="presOf" srcId="{0ED3AAFA-C416-41C3-AF95-B6B1D595793C}" destId="{0E0FFFEA-248D-47B8-B8BF-763219A88391}" srcOrd="0" destOrd="0" presId="urn:microsoft.com/office/officeart/2005/8/layout/chevron1"/>
    <dgm:cxn modelId="{61F0CCCB-3144-4404-BF31-7911E548F42F}" srcId="{39033519-9E4E-4AE1-AA08-C337936BACEB}" destId="{6C00A2C7-B95B-4BBA-8AC1-3AF77B5D37CF}" srcOrd="1" destOrd="0" parTransId="{ABAC0CF3-0808-4171-99E9-1506327A7F07}" sibTransId="{2A852595-8167-4E03-9090-BCA08847A0E8}"/>
    <dgm:cxn modelId="{774E91FE-D88C-4724-A1DD-5BD57A446043}" srcId="{39033519-9E4E-4AE1-AA08-C337936BACEB}" destId="{5495171F-9FE5-4E5B-B141-4CA6371C4DFE}" srcOrd="2" destOrd="0" parTransId="{7748D3BB-F4E1-4112-B035-F79D04FB4350}" sibTransId="{48ECE529-B4D5-44D1-91FB-CF9D2921C80D}"/>
    <dgm:cxn modelId="{DE0D064C-425F-4B94-B512-9E383A252FFA}" type="presParOf" srcId="{EEEE5C87-FAF5-4059-BA26-B862FCBD4431}" destId="{217DE3E8-6383-44F2-8082-6067F931D85E}" srcOrd="0" destOrd="0" presId="urn:microsoft.com/office/officeart/2005/8/layout/chevron1"/>
    <dgm:cxn modelId="{FCDFA66A-B673-4B17-928A-CA11E36F432B}" type="presParOf" srcId="{EEEE5C87-FAF5-4059-BA26-B862FCBD4431}" destId="{710B6714-3AA8-4DBA-BA87-6F6B2C074DC0}" srcOrd="1" destOrd="0" presId="urn:microsoft.com/office/officeart/2005/8/layout/chevron1"/>
    <dgm:cxn modelId="{05084BB6-6120-464D-A4E2-C7926080A28D}" type="presParOf" srcId="{EEEE5C87-FAF5-4059-BA26-B862FCBD4431}" destId="{F1536FC0-9878-4B99-9EAB-3106F7BD3171}" srcOrd="2" destOrd="0" presId="urn:microsoft.com/office/officeart/2005/8/layout/chevron1"/>
    <dgm:cxn modelId="{3034B35D-CD01-4A01-A7D6-393D9C0CDAA1}" type="presParOf" srcId="{EEEE5C87-FAF5-4059-BA26-B862FCBD4431}" destId="{AF82D719-9178-4A46-BE2E-825CD1C3AF84}" srcOrd="3" destOrd="0" presId="urn:microsoft.com/office/officeart/2005/8/layout/chevron1"/>
    <dgm:cxn modelId="{F4AE99A1-4317-4E7B-9A47-FAD0A2D6BF50}" type="presParOf" srcId="{EEEE5C87-FAF5-4059-BA26-B862FCBD4431}" destId="{948C2BD5-CB8A-465E-B609-E2A144726F40}" srcOrd="4" destOrd="0" presId="urn:microsoft.com/office/officeart/2005/8/layout/chevron1"/>
    <dgm:cxn modelId="{9046A39A-F708-47F5-94DB-5C79B9E63B7F}" type="presParOf" srcId="{EEEE5C87-FAF5-4059-BA26-B862FCBD4431}" destId="{29C8C6F6-4599-41DC-A8C1-8AAC1CCF4EFB}" srcOrd="5" destOrd="0" presId="urn:microsoft.com/office/officeart/2005/8/layout/chevron1"/>
    <dgm:cxn modelId="{197E0DDF-73DD-4FF2-B684-F4F7EB01C38A}" type="presParOf" srcId="{EEEE5C87-FAF5-4059-BA26-B862FCBD4431}" destId="{0E0FFFEA-248D-47B8-B8BF-763219A88391}" srcOrd="6" destOrd="0" presId="urn:microsoft.com/office/officeart/2005/8/layout/chevron1"/>
    <dgm:cxn modelId="{E44C3839-1CFC-4E96-8683-C0BDB940FF8E}" type="presParOf" srcId="{EEEE5C87-FAF5-4059-BA26-B862FCBD4431}" destId="{B555A391-BEEA-457B-ADEC-6BF26C3641CF}" srcOrd="7" destOrd="0" presId="urn:microsoft.com/office/officeart/2005/8/layout/chevron1"/>
    <dgm:cxn modelId="{111D39DB-28F3-470E-B7D1-FE0E7FF7623E}" type="presParOf" srcId="{EEEE5C87-FAF5-4059-BA26-B862FCBD4431}" destId="{3CC2D2C4-CD30-474B-A2DD-C5774376CB10}" srcOrd="8" destOrd="0" presId="urn:microsoft.com/office/officeart/2005/8/layout/chevron1"/>
    <dgm:cxn modelId="{683D82B2-21FD-4316-BB0F-449E852179A7}" type="presParOf" srcId="{EEEE5C87-FAF5-4059-BA26-B862FCBD4431}" destId="{4AE636CF-4CB8-4783-807F-E8D3AB963FF7}" srcOrd="9" destOrd="0" presId="urn:microsoft.com/office/officeart/2005/8/layout/chevron1"/>
    <dgm:cxn modelId="{1B19F186-8C98-47AD-8FF5-3077DFB136F6}" type="presParOf" srcId="{EEEE5C87-FAF5-4059-BA26-B862FCBD4431}" destId="{4BAEDE3D-D204-48D9-A10D-B9473C2EA34A}" srcOrd="10" destOrd="0" presId="urn:microsoft.com/office/officeart/2005/8/layout/chevron1"/>
    <dgm:cxn modelId="{24AC1202-4773-47C4-88A7-E92465E08D66}" type="presParOf" srcId="{EEEE5C87-FAF5-4059-BA26-B862FCBD4431}" destId="{AD0462E4-EB81-4148-85C0-8E9DD282C0C6}" srcOrd="11" destOrd="0" presId="urn:microsoft.com/office/officeart/2005/8/layout/chevron1"/>
    <dgm:cxn modelId="{6F6EE51B-F6FB-4F30-A388-A92C8EC601B3}" type="presParOf" srcId="{EEEE5C87-FAF5-4059-BA26-B862FCBD4431}" destId="{2570F926-DB95-433B-863C-88AED5B17139}" srcOrd="12" destOrd="0" presId="urn:microsoft.com/office/officeart/2005/8/layout/chevron1"/>
    <dgm:cxn modelId="{12DA901C-2620-4C65-9F21-4D54ED741276}" type="presParOf" srcId="{EEEE5C87-FAF5-4059-BA26-B862FCBD4431}" destId="{73978614-35FA-40B0-A1BC-FF7DC5CCEB5F}" srcOrd="13" destOrd="0" presId="urn:microsoft.com/office/officeart/2005/8/layout/chevron1"/>
    <dgm:cxn modelId="{A3BC6E13-9F47-4BE1-8EFE-33914B0ED912}" type="presParOf" srcId="{EEEE5C87-FAF5-4059-BA26-B862FCBD4431}" destId="{BB5D9140-FC9E-4DB1-9ADF-12EFB78F804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033519-9E4E-4AE1-AA08-C337936BACE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2FD43F9-6295-49BD-B69F-D92BD4A74ED3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Problem statement </a:t>
          </a:r>
        </a:p>
      </dgm:t>
    </dgm:pt>
    <dgm:pt modelId="{0D42BFF4-7692-4267-8F40-11185C8B0726}" type="parTrans" cxnId="{19A4B177-7278-4CB7-B968-82685AA43574}">
      <dgm:prSet/>
      <dgm:spPr/>
      <dgm:t>
        <a:bodyPr/>
        <a:lstStyle/>
        <a:p>
          <a:endParaRPr lang="en-IN"/>
        </a:p>
      </dgm:t>
    </dgm:pt>
    <dgm:pt modelId="{249C3AF1-C353-4B4F-9827-66BA05B00BE1}" type="sibTrans" cxnId="{19A4B177-7278-4CB7-B968-82685AA43574}">
      <dgm:prSet/>
      <dgm:spPr/>
      <dgm:t>
        <a:bodyPr/>
        <a:lstStyle/>
        <a:p>
          <a:endParaRPr lang="en-IN"/>
        </a:p>
      </dgm:t>
    </dgm:pt>
    <dgm:pt modelId="{6C00A2C7-B95B-4BBA-8AC1-3AF77B5D37CF}">
      <dgm:prSet phldrT="[Text]"/>
      <dgm:spPr>
        <a:solidFill>
          <a:srgbClr val="FF9393"/>
        </a:solidFill>
      </dgm:spPr>
      <dgm:t>
        <a:bodyPr/>
        <a:lstStyle/>
        <a:p>
          <a:r>
            <a:rPr lang="en-IN" b="1" dirty="0">
              <a:solidFill>
                <a:sysClr val="windowText" lastClr="000000"/>
              </a:solidFill>
            </a:rPr>
            <a:t>Consumer insights </a:t>
          </a:r>
        </a:p>
      </dgm:t>
    </dgm:pt>
    <dgm:pt modelId="{ABAC0CF3-0808-4171-99E9-1506327A7F07}" type="parTrans" cxnId="{61F0CCCB-3144-4404-BF31-7911E548F42F}">
      <dgm:prSet/>
      <dgm:spPr/>
      <dgm:t>
        <a:bodyPr/>
        <a:lstStyle/>
        <a:p>
          <a:endParaRPr lang="en-IN"/>
        </a:p>
      </dgm:t>
    </dgm:pt>
    <dgm:pt modelId="{2A852595-8167-4E03-9090-BCA08847A0E8}" type="sibTrans" cxnId="{61F0CCCB-3144-4404-BF31-7911E548F42F}">
      <dgm:prSet/>
      <dgm:spPr/>
      <dgm:t>
        <a:bodyPr/>
        <a:lstStyle/>
        <a:p>
          <a:endParaRPr lang="en-IN"/>
        </a:p>
      </dgm:t>
    </dgm:pt>
    <dgm:pt modelId="{5495171F-9FE5-4E5B-B141-4CA6371C4DFE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Rationale </a:t>
          </a:r>
        </a:p>
      </dgm:t>
    </dgm:pt>
    <dgm:pt modelId="{7748D3BB-F4E1-4112-B035-F79D04FB4350}" type="parTrans" cxnId="{774E91FE-D88C-4724-A1DD-5BD57A446043}">
      <dgm:prSet/>
      <dgm:spPr/>
      <dgm:t>
        <a:bodyPr/>
        <a:lstStyle/>
        <a:p>
          <a:endParaRPr lang="en-IN"/>
        </a:p>
      </dgm:t>
    </dgm:pt>
    <dgm:pt modelId="{48ECE529-B4D5-44D1-91FB-CF9D2921C80D}" type="sibTrans" cxnId="{774E91FE-D88C-4724-A1DD-5BD57A446043}">
      <dgm:prSet/>
      <dgm:spPr/>
      <dgm:t>
        <a:bodyPr/>
        <a:lstStyle/>
        <a:p>
          <a:endParaRPr lang="en-IN"/>
        </a:p>
      </dgm:t>
    </dgm:pt>
    <dgm:pt modelId="{0ED3AAFA-C416-41C3-AF95-B6B1D595793C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Narrative change </a:t>
          </a:r>
        </a:p>
      </dgm:t>
    </dgm:pt>
    <dgm:pt modelId="{B0772A82-984A-4FBD-B692-1D218470A861}" type="parTrans" cxnId="{B2389A35-D122-4A5E-881F-91956F570A6F}">
      <dgm:prSet/>
      <dgm:spPr/>
      <dgm:t>
        <a:bodyPr/>
        <a:lstStyle/>
        <a:p>
          <a:endParaRPr lang="en-IN"/>
        </a:p>
      </dgm:t>
    </dgm:pt>
    <dgm:pt modelId="{E620234E-7135-452B-8DDB-7B431DF3715E}" type="sibTrans" cxnId="{B2389A35-D122-4A5E-881F-91956F570A6F}">
      <dgm:prSet/>
      <dgm:spPr/>
      <dgm:t>
        <a:bodyPr/>
        <a:lstStyle/>
        <a:p>
          <a:endParaRPr lang="en-IN"/>
        </a:p>
      </dgm:t>
    </dgm:pt>
    <dgm:pt modelId="{550673E1-E566-4F78-81D8-70919577CBA8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Product innovation</a:t>
          </a:r>
        </a:p>
      </dgm:t>
    </dgm:pt>
    <dgm:pt modelId="{45586F4A-41D7-4512-84C9-9505528EFA00}" type="parTrans" cxnId="{CE5F667A-EA95-43AD-B06D-EFD837F9DAC1}">
      <dgm:prSet/>
      <dgm:spPr/>
      <dgm:t>
        <a:bodyPr/>
        <a:lstStyle/>
        <a:p>
          <a:endParaRPr lang="en-IN"/>
        </a:p>
      </dgm:t>
    </dgm:pt>
    <dgm:pt modelId="{F2D5AFB8-880F-4140-A229-951951B590EE}" type="sibTrans" cxnId="{CE5F667A-EA95-43AD-B06D-EFD837F9DAC1}">
      <dgm:prSet/>
      <dgm:spPr/>
      <dgm:t>
        <a:bodyPr/>
        <a:lstStyle/>
        <a:p>
          <a:endParaRPr lang="en-IN"/>
        </a:p>
      </dgm:t>
    </dgm:pt>
    <dgm:pt modelId="{62A9A6F5-55A6-4065-A1AC-BAF5B81525A5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Communication strategy</a:t>
          </a:r>
        </a:p>
      </dgm:t>
    </dgm:pt>
    <dgm:pt modelId="{03257A9B-BA76-4883-A365-71328E9D1E0D}" type="parTrans" cxnId="{8831D248-289B-4DB7-B689-00FB47B99EF7}">
      <dgm:prSet/>
      <dgm:spPr/>
      <dgm:t>
        <a:bodyPr/>
        <a:lstStyle/>
        <a:p>
          <a:endParaRPr lang="en-IN"/>
        </a:p>
      </dgm:t>
    </dgm:pt>
    <dgm:pt modelId="{BABE0AAD-83F0-4F30-9535-F70CB61B8A13}" type="sibTrans" cxnId="{8831D248-289B-4DB7-B689-00FB47B99EF7}">
      <dgm:prSet/>
      <dgm:spPr/>
      <dgm:t>
        <a:bodyPr/>
        <a:lstStyle/>
        <a:p>
          <a:endParaRPr lang="en-IN"/>
        </a:p>
      </dgm:t>
    </dgm:pt>
    <dgm:pt modelId="{A4405838-8C66-42FF-9248-D8BE5E4232F9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Points of purchase </a:t>
          </a:r>
        </a:p>
      </dgm:t>
    </dgm:pt>
    <dgm:pt modelId="{A14EB50A-9003-4DC2-9ED4-C92EFEFDE9AE}" type="parTrans" cxnId="{39410979-CEAE-47EE-8180-4E50852A284D}">
      <dgm:prSet/>
      <dgm:spPr/>
      <dgm:t>
        <a:bodyPr/>
        <a:lstStyle/>
        <a:p>
          <a:endParaRPr lang="en-IN"/>
        </a:p>
      </dgm:t>
    </dgm:pt>
    <dgm:pt modelId="{CAE4B110-0B4A-48D0-9142-A9AB8C5BE3F9}" type="sibTrans" cxnId="{39410979-CEAE-47EE-8180-4E50852A284D}">
      <dgm:prSet/>
      <dgm:spPr/>
      <dgm:t>
        <a:bodyPr/>
        <a:lstStyle/>
        <a:p>
          <a:endParaRPr lang="en-IN"/>
        </a:p>
      </dgm:t>
    </dgm:pt>
    <dgm:pt modelId="{BF617358-7CB9-4719-8E94-ADE33DDF7E86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Key financials </a:t>
          </a:r>
        </a:p>
      </dgm:t>
    </dgm:pt>
    <dgm:pt modelId="{3133C27B-3CE6-42B8-B4BD-0E8EB1710FC5}" type="parTrans" cxnId="{384B6539-876C-4849-BADF-5C59B64EADF7}">
      <dgm:prSet/>
      <dgm:spPr/>
      <dgm:t>
        <a:bodyPr/>
        <a:lstStyle/>
        <a:p>
          <a:endParaRPr lang="en-IN"/>
        </a:p>
      </dgm:t>
    </dgm:pt>
    <dgm:pt modelId="{D8C36EC8-3780-4D9A-8AA9-17124768CE05}" type="sibTrans" cxnId="{384B6539-876C-4849-BADF-5C59B64EADF7}">
      <dgm:prSet/>
      <dgm:spPr/>
      <dgm:t>
        <a:bodyPr/>
        <a:lstStyle/>
        <a:p>
          <a:endParaRPr lang="en-IN"/>
        </a:p>
      </dgm:t>
    </dgm:pt>
    <dgm:pt modelId="{EEEE5C87-FAF5-4059-BA26-B862FCBD4431}" type="pres">
      <dgm:prSet presAssocID="{39033519-9E4E-4AE1-AA08-C337936BACEB}" presName="Name0" presStyleCnt="0">
        <dgm:presLayoutVars>
          <dgm:dir/>
          <dgm:animLvl val="lvl"/>
          <dgm:resizeHandles val="exact"/>
        </dgm:presLayoutVars>
      </dgm:prSet>
      <dgm:spPr/>
    </dgm:pt>
    <dgm:pt modelId="{217DE3E8-6383-44F2-8082-6067F931D85E}" type="pres">
      <dgm:prSet presAssocID="{52FD43F9-6295-49BD-B69F-D92BD4A74ED3}" presName="parTxOnly" presStyleLbl="node1" presStyleIdx="0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710B6714-3AA8-4DBA-BA87-6F6B2C074DC0}" type="pres">
      <dgm:prSet presAssocID="{249C3AF1-C353-4B4F-9827-66BA05B00BE1}" presName="parTxOnlySpace" presStyleCnt="0"/>
      <dgm:spPr/>
    </dgm:pt>
    <dgm:pt modelId="{F1536FC0-9878-4B99-9EAB-3106F7BD3171}" type="pres">
      <dgm:prSet presAssocID="{6C00A2C7-B95B-4BBA-8AC1-3AF77B5D37CF}" presName="parTxOnly" presStyleLbl="node1" presStyleIdx="1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AF82D719-9178-4A46-BE2E-825CD1C3AF84}" type="pres">
      <dgm:prSet presAssocID="{2A852595-8167-4E03-9090-BCA08847A0E8}" presName="parTxOnlySpace" presStyleCnt="0"/>
      <dgm:spPr/>
    </dgm:pt>
    <dgm:pt modelId="{948C2BD5-CB8A-465E-B609-E2A144726F40}" type="pres">
      <dgm:prSet presAssocID="{5495171F-9FE5-4E5B-B141-4CA6371C4DFE}" presName="parTxOnly" presStyleLbl="node1" presStyleIdx="2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29C8C6F6-4599-41DC-A8C1-8AAC1CCF4EFB}" type="pres">
      <dgm:prSet presAssocID="{48ECE529-B4D5-44D1-91FB-CF9D2921C80D}" presName="parTxOnlySpace" presStyleCnt="0"/>
      <dgm:spPr/>
    </dgm:pt>
    <dgm:pt modelId="{0E0FFFEA-248D-47B8-B8BF-763219A88391}" type="pres">
      <dgm:prSet presAssocID="{0ED3AAFA-C416-41C3-AF95-B6B1D595793C}" presName="parTxOnly" presStyleLbl="node1" presStyleIdx="3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B555A391-BEEA-457B-ADEC-6BF26C3641CF}" type="pres">
      <dgm:prSet presAssocID="{E620234E-7135-452B-8DDB-7B431DF3715E}" presName="parTxOnlySpace" presStyleCnt="0"/>
      <dgm:spPr/>
    </dgm:pt>
    <dgm:pt modelId="{3CC2D2C4-CD30-474B-A2DD-C5774376CB10}" type="pres">
      <dgm:prSet presAssocID="{550673E1-E566-4F78-81D8-70919577CBA8}" presName="parTxOnly" presStyleLbl="node1" presStyleIdx="4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4AE636CF-4CB8-4783-807F-E8D3AB963FF7}" type="pres">
      <dgm:prSet presAssocID="{F2D5AFB8-880F-4140-A229-951951B590EE}" presName="parTxOnlySpace" presStyleCnt="0"/>
      <dgm:spPr/>
    </dgm:pt>
    <dgm:pt modelId="{4BAEDE3D-D204-48D9-A10D-B9473C2EA34A}" type="pres">
      <dgm:prSet presAssocID="{62A9A6F5-55A6-4065-A1AC-BAF5B81525A5}" presName="parTxOnly" presStyleLbl="node1" presStyleIdx="5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AD0462E4-EB81-4148-85C0-8E9DD282C0C6}" type="pres">
      <dgm:prSet presAssocID="{BABE0AAD-83F0-4F30-9535-F70CB61B8A13}" presName="parTxOnlySpace" presStyleCnt="0"/>
      <dgm:spPr/>
    </dgm:pt>
    <dgm:pt modelId="{2570F926-DB95-433B-863C-88AED5B17139}" type="pres">
      <dgm:prSet presAssocID="{A4405838-8C66-42FF-9248-D8BE5E4232F9}" presName="parTxOnly" presStyleLbl="node1" presStyleIdx="6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73978614-35FA-40B0-A1BC-FF7DC5CCEB5F}" type="pres">
      <dgm:prSet presAssocID="{CAE4B110-0B4A-48D0-9142-A9AB8C5BE3F9}" presName="parTxOnlySpace" presStyleCnt="0"/>
      <dgm:spPr/>
    </dgm:pt>
    <dgm:pt modelId="{BB5D9140-FC9E-4DB1-9ADF-12EFB78F8040}" type="pres">
      <dgm:prSet presAssocID="{BF617358-7CB9-4719-8E94-ADE33DDF7E86}" presName="parTxOnly" presStyleLbl="node1" presStyleIdx="7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</dgm:ptLst>
  <dgm:cxnLst>
    <dgm:cxn modelId="{EB223800-9FFF-46DA-8B61-F7E4A22FF66E}" type="presOf" srcId="{39033519-9E4E-4AE1-AA08-C337936BACEB}" destId="{EEEE5C87-FAF5-4059-BA26-B862FCBD4431}" srcOrd="0" destOrd="0" presId="urn:microsoft.com/office/officeart/2005/8/layout/chevron1"/>
    <dgm:cxn modelId="{12B03718-B9A6-462A-8F57-8AB5FDA16216}" type="presOf" srcId="{6C00A2C7-B95B-4BBA-8AC1-3AF77B5D37CF}" destId="{F1536FC0-9878-4B99-9EAB-3106F7BD3171}" srcOrd="0" destOrd="0" presId="urn:microsoft.com/office/officeart/2005/8/layout/chevron1"/>
    <dgm:cxn modelId="{CFAD522A-D601-4D08-9FF3-EDBC420D8652}" type="presOf" srcId="{52FD43F9-6295-49BD-B69F-D92BD4A74ED3}" destId="{217DE3E8-6383-44F2-8082-6067F931D85E}" srcOrd="0" destOrd="0" presId="urn:microsoft.com/office/officeart/2005/8/layout/chevron1"/>
    <dgm:cxn modelId="{B2389A35-D122-4A5E-881F-91956F570A6F}" srcId="{39033519-9E4E-4AE1-AA08-C337936BACEB}" destId="{0ED3AAFA-C416-41C3-AF95-B6B1D595793C}" srcOrd="3" destOrd="0" parTransId="{B0772A82-984A-4FBD-B692-1D218470A861}" sibTransId="{E620234E-7135-452B-8DDB-7B431DF3715E}"/>
    <dgm:cxn modelId="{384B6539-876C-4849-BADF-5C59B64EADF7}" srcId="{39033519-9E4E-4AE1-AA08-C337936BACEB}" destId="{BF617358-7CB9-4719-8E94-ADE33DDF7E86}" srcOrd="7" destOrd="0" parTransId="{3133C27B-3CE6-42B8-B4BD-0E8EB1710FC5}" sibTransId="{D8C36EC8-3780-4D9A-8AA9-17124768CE05}"/>
    <dgm:cxn modelId="{8831D248-289B-4DB7-B689-00FB47B99EF7}" srcId="{39033519-9E4E-4AE1-AA08-C337936BACEB}" destId="{62A9A6F5-55A6-4065-A1AC-BAF5B81525A5}" srcOrd="5" destOrd="0" parTransId="{03257A9B-BA76-4883-A365-71328E9D1E0D}" sibTransId="{BABE0AAD-83F0-4F30-9535-F70CB61B8A13}"/>
    <dgm:cxn modelId="{F81CB06F-16A5-47E3-8BB0-22A90553CB0B}" type="presOf" srcId="{BF617358-7CB9-4719-8E94-ADE33DDF7E86}" destId="{BB5D9140-FC9E-4DB1-9ADF-12EFB78F8040}" srcOrd="0" destOrd="0" presId="urn:microsoft.com/office/officeart/2005/8/layout/chevron1"/>
    <dgm:cxn modelId="{19A4B177-7278-4CB7-B968-82685AA43574}" srcId="{39033519-9E4E-4AE1-AA08-C337936BACEB}" destId="{52FD43F9-6295-49BD-B69F-D92BD4A74ED3}" srcOrd="0" destOrd="0" parTransId="{0D42BFF4-7692-4267-8F40-11185C8B0726}" sibTransId="{249C3AF1-C353-4B4F-9827-66BA05B00BE1}"/>
    <dgm:cxn modelId="{39410979-CEAE-47EE-8180-4E50852A284D}" srcId="{39033519-9E4E-4AE1-AA08-C337936BACEB}" destId="{A4405838-8C66-42FF-9248-D8BE5E4232F9}" srcOrd="6" destOrd="0" parTransId="{A14EB50A-9003-4DC2-9ED4-C92EFEFDE9AE}" sibTransId="{CAE4B110-0B4A-48D0-9142-A9AB8C5BE3F9}"/>
    <dgm:cxn modelId="{5CE0BB59-070F-45B6-BD99-73CD84AF3CC3}" type="presOf" srcId="{62A9A6F5-55A6-4065-A1AC-BAF5B81525A5}" destId="{4BAEDE3D-D204-48D9-A10D-B9473C2EA34A}" srcOrd="0" destOrd="0" presId="urn:microsoft.com/office/officeart/2005/8/layout/chevron1"/>
    <dgm:cxn modelId="{6FFBCD79-121A-4BAD-9749-2793FCF264C4}" type="presOf" srcId="{5495171F-9FE5-4E5B-B141-4CA6371C4DFE}" destId="{948C2BD5-CB8A-465E-B609-E2A144726F40}" srcOrd="0" destOrd="0" presId="urn:microsoft.com/office/officeart/2005/8/layout/chevron1"/>
    <dgm:cxn modelId="{CE5F667A-EA95-43AD-B06D-EFD837F9DAC1}" srcId="{39033519-9E4E-4AE1-AA08-C337936BACEB}" destId="{550673E1-E566-4F78-81D8-70919577CBA8}" srcOrd="4" destOrd="0" parTransId="{45586F4A-41D7-4512-84C9-9505528EFA00}" sibTransId="{F2D5AFB8-880F-4140-A229-951951B590EE}"/>
    <dgm:cxn modelId="{C2A18485-6EF3-4174-9E15-2217CE80E266}" type="presOf" srcId="{550673E1-E566-4F78-81D8-70919577CBA8}" destId="{3CC2D2C4-CD30-474B-A2DD-C5774376CB10}" srcOrd="0" destOrd="0" presId="urn:microsoft.com/office/officeart/2005/8/layout/chevron1"/>
    <dgm:cxn modelId="{26B391B4-34BB-4C41-AEFF-B3E092376407}" type="presOf" srcId="{A4405838-8C66-42FF-9248-D8BE5E4232F9}" destId="{2570F926-DB95-433B-863C-88AED5B17139}" srcOrd="0" destOrd="0" presId="urn:microsoft.com/office/officeart/2005/8/layout/chevron1"/>
    <dgm:cxn modelId="{F141E3C2-0C88-44E8-A26F-AF9D778F5B0B}" type="presOf" srcId="{0ED3AAFA-C416-41C3-AF95-B6B1D595793C}" destId="{0E0FFFEA-248D-47B8-B8BF-763219A88391}" srcOrd="0" destOrd="0" presId="urn:microsoft.com/office/officeart/2005/8/layout/chevron1"/>
    <dgm:cxn modelId="{61F0CCCB-3144-4404-BF31-7911E548F42F}" srcId="{39033519-9E4E-4AE1-AA08-C337936BACEB}" destId="{6C00A2C7-B95B-4BBA-8AC1-3AF77B5D37CF}" srcOrd="1" destOrd="0" parTransId="{ABAC0CF3-0808-4171-99E9-1506327A7F07}" sibTransId="{2A852595-8167-4E03-9090-BCA08847A0E8}"/>
    <dgm:cxn modelId="{774E91FE-D88C-4724-A1DD-5BD57A446043}" srcId="{39033519-9E4E-4AE1-AA08-C337936BACEB}" destId="{5495171F-9FE5-4E5B-B141-4CA6371C4DFE}" srcOrd="2" destOrd="0" parTransId="{7748D3BB-F4E1-4112-B035-F79D04FB4350}" sibTransId="{48ECE529-B4D5-44D1-91FB-CF9D2921C80D}"/>
    <dgm:cxn modelId="{DE0D064C-425F-4B94-B512-9E383A252FFA}" type="presParOf" srcId="{EEEE5C87-FAF5-4059-BA26-B862FCBD4431}" destId="{217DE3E8-6383-44F2-8082-6067F931D85E}" srcOrd="0" destOrd="0" presId="urn:microsoft.com/office/officeart/2005/8/layout/chevron1"/>
    <dgm:cxn modelId="{FCDFA66A-B673-4B17-928A-CA11E36F432B}" type="presParOf" srcId="{EEEE5C87-FAF5-4059-BA26-B862FCBD4431}" destId="{710B6714-3AA8-4DBA-BA87-6F6B2C074DC0}" srcOrd="1" destOrd="0" presId="urn:microsoft.com/office/officeart/2005/8/layout/chevron1"/>
    <dgm:cxn modelId="{05084BB6-6120-464D-A4E2-C7926080A28D}" type="presParOf" srcId="{EEEE5C87-FAF5-4059-BA26-B862FCBD4431}" destId="{F1536FC0-9878-4B99-9EAB-3106F7BD3171}" srcOrd="2" destOrd="0" presId="urn:microsoft.com/office/officeart/2005/8/layout/chevron1"/>
    <dgm:cxn modelId="{3034B35D-CD01-4A01-A7D6-393D9C0CDAA1}" type="presParOf" srcId="{EEEE5C87-FAF5-4059-BA26-B862FCBD4431}" destId="{AF82D719-9178-4A46-BE2E-825CD1C3AF84}" srcOrd="3" destOrd="0" presId="urn:microsoft.com/office/officeart/2005/8/layout/chevron1"/>
    <dgm:cxn modelId="{F4AE99A1-4317-4E7B-9A47-FAD0A2D6BF50}" type="presParOf" srcId="{EEEE5C87-FAF5-4059-BA26-B862FCBD4431}" destId="{948C2BD5-CB8A-465E-B609-E2A144726F40}" srcOrd="4" destOrd="0" presId="urn:microsoft.com/office/officeart/2005/8/layout/chevron1"/>
    <dgm:cxn modelId="{9046A39A-F708-47F5-94DB-5C79B9E63B7F}" type="presParOf" srcId="{EEEE5C87-FAF5-4059-BA26-B862FCBD4431}" destId="{29C8C6F6-4599-41DC-A8C1-8AAC1CCF4EFB}" srcOrd="5" destOrd="0" presId="urn:microsoft.com/office/officeart/2005/8/layout/chevron1"/>
    <dgm:cxn modelId="{197E0DDF-73DD-4FF2-B684-F4F7EB01C38A}" type="presParOf" srcId="{EEEE5C87-FAF5-4059-BA26-B862FCBD4431}" destId="{0E0FFFEA-248D-47B8-B8BF-763219A88391}" srcOrd="6" destOrd="0" presId="urn:microsoft.com/office/officeart/2005/8/layout/chevron1"/>
    <dgm:cxn modelId="{E44C3839-1CFC-4E96-8683-C0BDB940FF8E}" type="presParOf" srcId="{EEEE5C87-FAF5-4059-BA26-B862FCBD4431}" destId="{B555A391-BEEA-457B-ADEC-6BF26C3641CF}" srcOrd="7" destOrd="0" presId="urn:microsoft.com/office/officeart/2005/8/layout/chevron1"/>
    <dgm:cxn modelId="{111D39DB-28F3-470E-B7D1-FE0E7FF7623E}" type="presParOf" srcId="{EEEE5C87-FAF5-4059-BA26-B862FCBD4431}" destId="{3CC2D2C4-CD30-474B-A2DD-C5774376CB10}" srcOrd="8" destOrd="0" presId="urn:microsoft.com/office/officeart/2005/8/layout/chevron1"/>
    <dgm:cxn modelId="{683D82B2-21FD-4316-BB0F-449E852179A7}" type="presParOf" srcId="{EEEE5C87-FAF5-4059-BA26-B862FCBD4431}" destId="{4AE636CF-4CB8-4783-807F-E8D3AB963FF7}" srcOrd="9" destOrd="0" presId="urn:microsoft.com/office/officeart/2005/8/layout/chevron1"/>
    <dgm:cxn modelId="{1B19F186-8C98-47AD-8FF5-3077DFB136F6}" type="presParOf" srcId="{EEEE5C87-FAF5-4059-BA26-B862FCBD4431}" destId="{4BAEDE3D-D204-48D9-A10D-B9473C2EA34A}" srcOrd="10" destOrd="0" presId="urn:microsoft.com/office/officeart/2005/8/layout/chevron1"/>
    <dgm:cxn modelId="{24AC1202-4773-47C4-88A7-E92465E08D66}" type="presParOf" srcId="{EEEE5C87-FAF5-4059-BA26-B862FCBD4431}" destId="{AD0462E4-EB81-4148-85C0-8E9DD282C0C6}" srcOrd="11" destOrd="0" presId="urn:microsoft.com/office/officeart/2005/8/layout/chevron1"/>
    <dgm:cxn modelId="{6F6EE51B-F6FB-4F30-A388-A92C8EC601B3}" type="presParOf" srcId="{EEEE5C87-FAF5-4059-BA26-B862FCBD4431}" destId="{2570F926-DB95-433B-863C-88AED5B17139}" srcOrd="12" destOrd="0" presId="urn:microsoft.com/office/officeart/2005/8/layout/chevron1"/>
    <dgm:cxn modelId="{12DA901C-2620-4C65-9F21-4D54ED741276}" type="presParOf" srcId="{EEEE5C87-FAF5-4059-BA26-B862FCBD4431}" destId="{73978614-35FA-40B0-A1BC-FF7DC5CCEB5F}" srcOrd="13" destOrd="0" presId="urn:microsoft.com/office/officeart/2005/8/layout/chevron1"/>
    <dgm:cxn modelId="{A3BC6E13-9F47-4BE1-8EFE-33914B0ED912}" type="presParOf" srcId="{EEEE5C87-FAF5-4059-BA26-B862FCBD4431}" destId="{BB5D9140-FC9E-4DB1-9ADF-12EFB78F804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033519-9E4E-4AE1-AA08-C337936BACE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2FD43F9-6295-49BD-B69F-D92BD4A74ED3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Problem statement </a:t>
          </a:r>
        </a:p>
      </dgm:t>
    </dgm:pt>
    <dgm:pt modelId="{0D42BFF4-7692-4267-8F40-11185C8B0726}" type="parTrans" cxnId="{19A4B177-7278-4CB7-B968-82685AA43574}">
      <dgm:prSet/>
      <dgm:spPr/>
      <dgm:t>
        <a:bodyPr/>
        <a:lstStyle/>
        <a:p>
          <a:endParaRPr lang="en-IN"/>
        </a:p>
      </dgm:t>
    </dgm:pt>
    <dgm:pt modelId="{249C3AF1-C353-4B4F-9827-66BA05B00BE1}" type="sibTrans" cxnId="{19A4B177-7278-4CB7-B968-82685AA43574}">
      <dgm:prSet/>
      <dgm:spPr/>
      <dgm:t>
        <a:bodyPr/>
        <a:lstStyle/>
        <a:p>
          <a:endParaRPr lang="en-IN"/>
        </a:p>
      </dgm:t>
    </dgm:pt>
    <dgm:pt modelId="{6C00A2C7-B95B-4BBA-8AC1-3AF77B5D37CF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Consumer insights </a:t>
          </a:r>
        </a:p>
      </dgm:t>
    </dgm:pt>
    <dgm:pt modelId="{ABAC0CF3-0808-4171-99E9-1506327A7F07}" type="parTrans" cxnId="{61F0CCCB-3144-4404-BF31-7911E548F42F}">
      <dgm:prSet/>
      <dgm:spPr/>
      <dgm:t>
        <a:bodyPr/>
        <a:lstStyle/>
        <a:p>
          <a:endParaRPr lang="en-IN"/>
        </a:p>
      </dgm:t>
    </dgm:pt>
    <dgm:pt modelId="{2A852595-8167-4E03-9090-BCA08847A0E8}" type="sibTrans" cxnId="{61F0CCCB-3144-4404-BF31-7911E548F42F}">
      <dgm:prSet/>
      <dgm:spPr/>
      <dgm:t>
        <a:bodyPr/>
        <a:lstStyle/>
        <a:p>
          <a:endParaRPr lang="en-IN"/>
        </a:p>
      </dgm:t>
    </dgm:pt>
    <dgm:pt modelId="{5495171F-9FE5-4E5B-B141-4CA6371C4DFE}">
      <dgm:prSet phldrT="[Text]"/>
      <dgm:spPr>
        <a:solidFill>
          <a:srgbClr val="FF9393"/>
        </a:solidFill>
      </dgm:spPr>
      <dgm:t>
        <a:bodyPr/>
        <a:lstStyle/>
        <a:p>
          <a:r>
            <a:rPr lang="en-IN" b="1">
              <a:solidFill>
                <a:sysClr val="windowText" lastClr="000000"/>
              </a:solidFill>
            </a:rPr>
            <a:t>Rationale </a:t>
          </a:r>
        </a:p>
      </dgm:t>
    </dgm:pt>
    <dgm:pt modelId="{7748D3BB-F4E1-4112-B035-F79D04FB4350}" type="parTrans" cxnId="{774E91FE-D88C-4724-A1DD-5BD57A446043}">
      <dgm:prSet/>
      <dgm:spPr/>
      <dgm:t>
        <a:bodyPr/>
        <a:lstStyle/>
        <a:p>
          <a:endParaRPr lang="en-IN"/>
        </a:p>
      </dgm:t>
    </dgm:pt>
    <dgm:pt modelId="{48ECE529-B4D5-44D1-91FB-CF9D2921C80D}" type="sibTrans" cxnId="{774E91FE-D88C-4724-A1DD-5BD57A446043}">
      <dgm:prSet/>
      <dgm:spPr/>
      <dgm:t>
        <a:bodyPr/>
        <a:lstStyle/>
        <a:p>
          <a:endParaRPr lang="en-IN"/>
        </a:p>
      </dgm:t>
    </dgm:pt>
    <dgm:pt modelId="{0ED3AAFA-C416-41C3-AF95-B6B1D595793C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Narrative change </a:t>
          </a:r>
        </a:p>
      </dgm:t>
    </dgm:pt>
    <dgm:pt modelId="{B0772A82-984A-4FBD-B692-1D218470A861}" type="parTrans" cxnId="{B2389A35-D122-4A5E-881F-91956F570A6F}">
      <dgm:prSet/>
      <dgm:spPr/>
      <dgm:t>
        <a:bodyPr/>
        <a:lstStyle/>
        <a:p>
          <a:endParaRPr lang="en-IN"/>
        </a:p>
      </dgm:t>
    </dgm:pt>
    <dgm:pt modelId="{E620234E-7135-452B-8DDB-7B431DF3715E}" type="sibTrans" cxnId="{B2389A35-D122-4A5E-881F-91956F570A6F}">
      <dgm:prSet/>
      <dgm:spPr/>
      <dgm:t>
        <a:bodyPr/>
        <a:lstStyle/>
        <a:p>
          <a:endParaRPr lang="en-IN"/>
        </a:p>
      </dgm:t>
    </dgm:pt>
    <dgm:pt modelId="{550673E1-E566-4F78-81D8-70919577CBA8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Product innovation</a:t>
          </a:r>
        </a:p>
      </dgm:t>
    </dgm:pt>
    <dgm:pt modelId="{45586F4A-41D7-4512-84C9-9505528EFA00}" type="parTrans" cxnId="{CE5F667A-EA95-43AD-B06D-EFD837F9DAC1}">
      <dgm:prSet/>
      <dgm:spPr/>
      <dgm:t>
        <a:bodyPr/>
        <a:lstStyle/>
        <a:p>
          <a:endParaRPr lang="en-IN"/>
        </a:p>
      </dgm:t>
    </dgm:pt>
    <dgm:pt modelId="{F2D5AFB8-880F-4140-A229-951951B590EE}" type="sibTrans" cxnId="{CE5F667A-EA95-43AD-B06D-EFD837F9DAC1}">
      <dgm:prSet/>
      <dgm:spPr/>
      <dgm:t>
        <a:bodyPr/>
        <a:lstStyle/>
        <a:p>
          <a:endParaRPr lang="en-IN"/>
        </a:p>
      </dgm:t>
    </dgm:pt>
    <dgm:pt modelId="{62A9A6F5-55A6-4065-A1AC-BAF5B81525A5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Communication strategy</a:t>
          </a:r>
        </a:p>
      </dgm:t>
    </dgm:pt>
    <dgm:pt modelId="{03257A9B-BA76-4883-A365-71328E9D1E0D}" type="parTrans" cxnId="{8831D248-289B-4DB7-B689-00FB47B99EF7}">
      <dgm:prSet/>
      <dgm:spPr/>
      <dgm:t>
        <a:bodyPr/>
        <a:lstStyle/>
        <a:p>
          <a:endParaRPr lang="en-IN"/>
        </a:p>
      </dgm:t>
    </dgm:pt>
    <dgm:pt modelId="{BABE0AAD-83F0-4F30-9535-F70CB61B8A13}" type="sibTrans" cxnId="{8831D248-289B-4DB7-B689-00FB47B99EF7}">
      <dgm:prSet/>
      <dgm:spPr/>
      <dgm:t>
        <a:bodyPr/>
        <a:lstStyle/>
        <a:p>
          <a:endParaRPr lang="en-IN"/>
        </a:p>
      </dgm:t>
    </dgm:pt>
    <dgm:pt modelId="{A4405838-8C66-42FF-9248-D8BE5E4232F9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Points of purchase </a:t>
          </a:r>
        </a:p>
      </dgm:t>
    </dgm:pt>
    <dgm:pt modelId="{A14EB50A-9003-4DC2-9ED4-C92EFEFDE9AE}" type="parTrans" cxnId="{39410979-CEAE-47EE-8180-4E50852A284D}">
      <dgm:prSet/>
      <dgm:spPr/>
      <dgm:t>
        <a:bodyPr/>
        <a:lstStyle/>
        <a:p>
          <a:endParaRPr lang="en-IN"/>
        </a:p>
      </dgm:t>
    </dgm:pt>
    <dgm:pt modelId="{CAE4B110-0B4A-48D0-9142-A9AB8C5BE3F9}" type="sibTrans" cxnId="{39410979-CEAE-47EE-8180-4E50852A284D}">
      <dgm:prSet/>
      <dgm:spPr/>
      <dgm:t>
        <a:bodyPr/>
        <a:lstStyle/>
        <a:p>
          <a:endParaRPr lang="en-IN"/>
        </a:p>
      </dgm:t>
    </dgm:pt>
    <dgm:pt modelId="{BF617358-7CB9-4719-8E94-ADE33DDF7E86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Key financials </a:t>
          </a:r>
        </a:p>
      </dgm:t>
    </dgm:pt>
    <dgm:pt modelId="{3133C27B-3CE6-42B8-B4BD-0E8EB1710FC5}" type="parTrans" cxnId="{384B6539-876C-4849-BADF-5C59B64EADF7}">
      <dgm:prSet/>
      <dgm:spPr/>
      <dgm:t>
        <a:bodyPr/>
        <a:lstStyle/>
        <a:p>
          <a:endParaRPr lang="en-IN"/>
        </a:p>
      </dgm:t>
    </dgm:pt>
    <dgm:pt modelId="{D8C36EC8-3780-4D9A-8AA9-17124768CE05}" type="sibTrans" cxnId="{384B6539-876C-4849-BADF-5C59B64EADF7}">
      <dgm:prSet/>
      <dgm:spPr/>
      <dgm:t>
        <a:bodyPr/>
        <a:lstStyle/>
        <a:p>
          <a:endParaRPr lang="en-IN"/>
        </a:p>
      </dgm:t>
    </dgm:pt>
    <dgm:pt modelId="{EEEE5C87-FAF5-4059-BA26-B862FCBD4431}" type="pres">
      <dgm:prSet presAssocID="{39033519-9E4E-4AE1-AA08-C337936BACEB}" presName="Name0" presStyleCnt="0">
        <dgm:presLayoutVars>
          <dgm:dir/>
          <dgm:animLvl val="lvl"/>
          <dgm:resizeHandles val="exact"/>
        </dgm:presLayoutVars>
      </dgm:prSet>
      <dgm:spPr/>
    </dgm:pt>
    <dgm:pt modelId="{217DE3E8-6383-44F2-8082-6067F931D85E}" type="pres">
      <dgm:prSet presAssocID="{52FD43F9-6295-49BD-B69F-D92BD4A74ED3}" presName="parTxOnly" presStyleLbl="node1" presStyleIdx="0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710B6714-3AA8-4DBA-BA87-6F6B2C074DC0}" type="pres">
      <dgm:prSet presAssocID="{249C3AF1-C353-4B4F-9827-66BA05B00BE1}" presName="parTxOnlySpace" presStyleCnt="0"/>
      <dgm:spPr/>
    </dgm:pt>
    <dgm:pt modelId="{F1536FC0-9878-4B99-9EAB-3106F7BD3171}" type="pres">
      <dgm:prSet presAssocID="{6C00A2C7-B95B-4BBA-8AC1-3AF77B5D37CF}" presName="parTxOnly" presStyleLbl="node1" presStyleIdx="1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AF82D719-9178-4A46-BE2E-825CD1C3AF84}" type="pres">
      <dgm:prSet presAssocID="{2A852595-8167-4E03-9090-BCA08847A0E8}" presName="parTxOnlySpace" presStyleCnt="0"/>
      <dgm:spPr/>
    </dgm:pt>
    <dgm:pt modelId="{948C2BD5-CB8A-465E-B609-E2A144726F40}" type="pres">
      <dgm:prSet presAssocID="{5495171F-9FE5-4E5B-B141-4CA6371C4DFE}" presName="parTxOnly" presStyleLbl="node1" presStyleIdx="2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29C8C6F6-4599-41DC-A8C1-8AAC1CCF4EFB}" type="pres">
      <dgm:prSet presAssocID="{48ECE529-B4D5-44D1-91FB-CF9D2921C80D}" presName="parTxOnlySpace" presStyleCnt="0"/>
      <dgm:spPr/>
    </dgm:pt>
    <dgm:pt modelId="{0E0FFFEA-248D-47B8-B8BF-763219A88391}" type="pres">
      <dgm:prSet presAssocID="{0ED3AAFA-C416-41C3-AF95-B6B1D595793C}" presName="parTxOnly" presStyleLbl="node1" presStyleIdx="3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B555A391-BEEA-457B-ADEC-6BF26C3641CF}" type="pres">
      <dgm:prSet presAssocID="{E620234E-7135-452B-8DDB-7B431DF3715E}" presName="parTxOnlySpace" presStyleCnt="0"/>
      <dgm:spPr/>
    </dgm:pt>
    <dgm:pt modelId="{3CC2D2C4-CD30-474B-A2DD-C5774376CB10}" type="pres">
      <dgm:prSet presAssocID="{550673E1-E566-4F78-81D8-70919577CBA8}" presName="parTxOnly" presStyleLbl="node1" presStyleIdx="4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4AE636CF-4CB8-4783-807F-E8D3AB963FF7}" type="pres">
      <dgm:prSet presAssocID="{F2D5AFB8-880F-4140-A229-951951B590EE}" presName="parTxOnlySpace" presStyleCnt="0"/>
      <dgm:spPr/>
    </dgm:pt>
    <dgm:pt modelId="{4BAEDE3D-D204-48D9-A10D-B9473C2EA34A}" type="pres">
      <dgm:prSet presAssocID="{62A9A6F5-55A6-4065-A1AC-BAF5B81525A5}" presName="parTxOnly" presStyleLbl="node1" presStyleIdx="5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AD0462E4-EB81-4148-85C0-8E9DD282C0C6}" type="pres">
      <dgm:prSet presAssocID="{BABE0AAD-83F0-4F30-9535-F70CB61B8A13}" presName="parTxOnlySpace" presStyleCnt="0"/>
      <dgm:spPr/>
    </dgm:pt>
    <dgm:pt modelId="{2570F926-DB95-433B-863C-88AED5B17139}" type="pres">
      <dgm:prSet presAssocID="{A4405838-8C66-42FF-9248-D8BE5E4232F9}" presName="parTxOnly" presStyleLbl="node1" presStyleIdx="6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73978614-35FA-40B0-A1BC-FF7DC5CCEB5F}" type="pres">
      <dgm:prSet presAssocID="{CAE4B110-0B4A-48D0-9142-A9AB8C5BE3F9}" presName="parTxOnlySpace" presStyleCnt="0"/>
      <dgm:spPr/>
    </dgm:pt>
    <dgm:pt modelId="{BB5D9140-FC9E-4DB1-9ADF-12EFB78F8040}" type="pres">
      <dgm:prSet presAssocID="{BF617358-7CB9-4719-8E94-ADE33DDF7E86}" presName="parTxOnly" presStyleLbl="node1" presStyleIdx="7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</dgm:ptLst>
  <dgm:cxnLst>
    <dgm:cxn modelId="{EB223800-9FFF-46DA-8B61-F7E4A22FF66E}" type="presOf" srcId="{39033519-9E4E-4AE1-AA08-C337936BACEB}" destId="{EEEE5C87-FAF5-4059-BA26-B862FCBD4431}" srcOrd="0" destOrd="0" presId="urn:microsoft.com/office/officeart/2005/8/layout/chevron1"/>
    <dgm:cxn modelId="{12B03718-B9A6-462A-8F57-8AB5FDA16216}" type="presOf" srcId="{6C00A2C7-B95B-4BBA-8AC1-3AF77B5D37CF}" destId="{F1536FC0-9878-4B99-9EAB-3106F7BD3171}" srcOrd="0" destOrd="0" presId="urn:microsoft.com/office/officeart/2005/8/layout/chevron1"/>
    <dgm:cxn modelId="{CFAD522A-D601-4D08-9FF3-EDBC420D8652}" type="presOf" srcId="{52FD43F9-6295-49BD-B69F-D92BD4A74ED3}" destId="{217DE3E8-6383-44F2-8082-6067F931D85E}" srcOrd="0" destOrd="0" presId="urn:microsoft.com/office/officeart/2005/8/layout/chevron1"/>
    <dgm:cxn modelId="{B2389A35-D122-4A5E-881F-91956F570A6F}" srcId="{39033519-9E4E-4AE1-AA08-C337936BACEB}" destId="{0ED3AAFA-C416-41C3-AF95-B6B1D595793C}" srcOrd="3" destOrd="0" parTransId="{B0772A82-984A-4FBD-B692-1D218470A861}" sibTransId="{E620234E-7135-452B-8DDB-7B431DF3715E}"/>
    <dgm:cxn modelId="{384B6539-876C-4849-BADF-5C59B64EADF7}" srcId="{39033519-9E4E-4AE1-AA08-C337936BACEB}" destId="{BF617358-7CB9-4719-8E94-ADE33DDF7E86}" srcOrd="7" destOrd="0" parTransId="{3133C27B-3CE6-42B8-B4BD-0E8EB1710FC5}" sibTransId="{D8C36EC8-3780-4D9A-8AA9-17124768CE05}"/>
    <dgm:cxn modelId="{8831D248-289B-4DB7-B689-00FB47B99EF7}" srcId="{39033519-9E4E-4AE1-AA08-C337936BACEB}" destId="{62A9A6F5-55A6-4065-A1AC-BAF5B81525A5}" srcOrd="5" destOrd="0" parTransId="{03257A9B-BA76-4883-A365-71328E9D1E0D}" sibTransId="{BABE0AAD-83F0-4F30-9535-F70CB61B8A13}"/>
    <dgm:cxn modelId="{F81CB06F-16A5-47E3-8BB0-22A90553CB0B}" type="presOf" srcId="{BF617358-7CB9-4719-8E94-ADE33DDF7E86}" destId="{BB5D9140-FC9E-4DB1-9ADF-12EFB78F8040}" srcOrd="0" destOrd="0" presId="urn:microsoft.com/office/officeart/2005/8/layout/chevron1"/>
    <dgm:cxn modelId="{19A4B177-7278-4CB7-B968-82685AA43574}" srcId="{39033519-9E4E-4AE1-AA08-C337936BACEB}" destId="{52FD43F9-6295-49BD-B69F-D92BD4A74ED3}" srcOrd="0" destOrd="0" parTransId="{0D42BFF4-7692-4267-8F40-11185C8B0726}" sibTransId="{249C3AF1-C353-4B4F-9827-66BA05B00BE1}"/>
    <dgm:cxn modelId="{39410979-CEAE-47EE-8180-4E50852A284D}" srcId="{39033519-9E4E-4AE1-AA08-C337936BACEB}" destId="{A4405838-8C66-42FF-9248-D8BE5E4232F9}" srcOrd="6" destOrd="0" parTransId="{A14EB50A-9003-4DC2-9ED4-C92EFEFDE9AE}" sibTransId="{CAE4B110-0B4A-48D0-9142-A9AB8C5BE3F9}"/>
    <dgm:cxn modelId="{5CE0BB59-070F-45B6-BD99-73CD84AF3CC3}" type="presOf" srcId="{62A9A6F5-55A6-4065-A1AC-BAF5B81525A5}" destId="{4BAEDE3D-D204-48D9-A10D-B9473C2EA34A}" srcOrd="0" destOrd="0" presId="urn:microsoft.com/office/officeart/2005/8/layout/chevron1"/>
    <dgm:cxn modelId="{6FFBCD79-121A-4BAD-9749-2793FCF264C4}" type="presOf" srcId="{5495171F-9FE5-4E5B-B141-4CA6371C4DFE}" destId="{948C2BD5-CB8A-465E-B609-E2A144726F40}" srcOrd="0" destOrd="0" presId="urn:microsoft.com/office/officeart/2005/8/layout/chevron1"/>
    <dgm:cxn modelId="{CE5F667A-EA95-43AD-B06D-EFD837F9DAC1}" srcId="{39033519-9E4E-4AE1-AA08-C337936BACEB}" destId="{550673E1-E566-4F78-81D8-70919577CBA8}" srcOrd="4" destOrd="0" parTransId="{45586F4A-41D7-4512-84C9-9505528EFA00}" sibTransId="{F2D5AFB8-880F-4140-A229-951951B590EE}"/>
    <dgm:cxn modelId="{C2A18485-6EF3-4174-9E15-2217CE80E266}" type="presOf" srcId="{550673E1-E566-4F78-81D8-70919577CBA8}" destId="{3CC2D2C4-CD30-474B-A2DD-C5774376CB10}" srcOrd="0" destOrd="0" presId="urn:microsoft.com/office/officeart/2005/8/layout/chevron1"/>
    <dgm:cxn modelId="{26B391B4-34BB-4C41-AEFF-B3E092376407}" type="presOf" srcId="{A4405838-8C66-42FF-9248-D8BE5E4232F9}" destId="{2570F926-DB95-433B-863C-88AED5B17139}" srcOrd="0" destOrd="0" presId="urn:microsoft.com/office/officeart/2005/8/layout/chevron1"/>
    <dgm:cxn modelId="{F141E3C2-0C88-44E8-A26F-AF9D778F5B0B}" type="presOf" srcId="{0ED3AAFA-C416-41C3-AF95-B6B1D595793C}" destId="{0E0FFFEA-248D-47B8-B8BF-763219A88391}" srcOrd="0" destOrd="0" presId="urn:microsoft.com/office/officeart/2005/8/layout/chevron1"/>
    <dgm:cxn modelId="{61F0CCCB-3144-4404-BF31-7911E548F42F}" srcId="{39033519-9E4E-4AE1-AA08-C337936BACEB}" destId="{6C00A2C7-B95B-4BBA-8AC1-3AF77B5D37CF}" srcOrd="1" destOrd="0" parTransId="{ABAC0CF3-0808-4171-99E9-1506327A7F07}" sibTransId="{2A852595-8167-4E03-9090-BCA08847A0E8}"/>
    <dgm:cxn modelId="{774E91FE-D88C-4724-A1DD-5BD57A446043}" srcId="{39033519-9E4E-4AE1-AA08-C337936BACEB}" destId="{5495171F-9FE5-4E5B-B141-4CA6371C4DFE}" srcOrd="2" destOrd="0" parTransId="{7748D3BB-F4E1-4112-B035-F79D04FB4350}" sibTransId="{48ECE529-B4D5-44D1-91FB-CF9D2921C80D}"/>
    <dgm:cxn modelId="{DE0D064C-425F-4B94-B512-9E383A252FFA}" type="presParOf" srcId="{EEEE5C87-FAF5-4059-BA26-B862FCBD4431}" destId="{217DE3E8-6383-44F2-8082-6067F931D85E}" srcOrd="0" destOrd="0" presId="urn:microsoft.com/office/officeart/2005/8/layout/chevron1"/>
    <dgm:cxn modelId="{FCDFA66A-B673-4B17-928A-CA11E36F432B}" type="presParOf" srcId="{EEEE5C87-FAF5-4059-BA26-B862FCBD4431}" destId="{710B6714-3AA8-4DBA-BA87-6F6B2C074DC0}" srcOrd="1" destOrd="0" presId="urn:microsoft.com/office/officeart/2005/8/layout/chevron1"/>
    <dgm:cxn modelId="{05084BB6-6120-464D-A4E2-C7926080A28D}" type="presParOf" srcId="{EEEE5C87-FAF5-4059-BA26-B862FCBD4431}" destId="{F1536FC0-9878-4B99-9EAB-3106F7BD3171}" srcOrd="2" destOrd="0" presId="urn:microsoft.com/office/officeart/2005/8/layout/chevron1"/>
    <dgm:cxn modelId="{3034B35D-CD01-4A01-A7D6-393D9C0CDAA1}" type="presParOf" srcId="{EEEE5C87-FAF5-4059-BA26-B862FCBD4431}" destId="{AF82D719-9178-4A46-BE2E-825CD1C3AF84}" srcOrd="3" destOrd="0" presId="urn:microsoft.com/office/officeart/2005/8/layout/chevron1"/>
    <dgm:cxn modelId="{F4AE99A1-4317-4E7B-9A47-FAD0A2D6BF50}" type="presParOf" srcId="{EEEE5C87-FAF5-4059-BA26-B862FCBD4431}" destId="{948C2BD5-CB8A-465E-B609-E2A144726F40}" srcOrd="4" destOrd="0" presId="urn:microsoft.com/office/officeart/2005/8/layout/chevron1"/>
    <dgm:cxn modelId="{9046A39A-F708-47F5-94DB-5C79B9E63B7F}" type="presParOf" srcId="{EEEE5C87-FAF5-4059-BA26-B862FCBD4431}" destId="{29C8C6F6-4599-41DC-A8C1-8AAC1CCF4EFB}" srcOrd="5" destOrd="0" presId="urn:microsoft.com/office/officeart/2005/8/layout/chevron1"/>
    <dgm:cxn modelId="{197E0DDF-73DD-4FF2-B684-F4F7EB01C38A}" type="presParOf" srcId="{EEEE5C87-FAF5-4059-BA26-B862FCBD4431}" destId="{0E0FFFEA-248D-47B8-B8BF-763219A88391}" srcOrd="6" destOrd="0" presId="urn:microsoft.com/office/officeart/2005/8/layout/chevron1"/>
    <dgm:cxn modelId="{E44C3839-1CFC-4E96-8683-C0BDB940FF8E}" type="presParOf" srcId="{EEEE5C87-FAF5-4059-BA26-B862FCBD4431}" destId="{B555A391-BEEA-457B-ADEC-6BF26C3641CF}" srcOrd="7" destOrd="0" presId="urn:microsoft.com/office/officeart/2005/8/layout/chevron1"/>
    <dgm:cxn modelId="{111D39DB-28F3-470E-B7D1-FE0E7FF7623E}" type="presParOf" srcId="{EEEE5C87-FAF5-4059-BA26-B862FCBD4431}" destId="{3CC2D2C4-CD30-474B-A2DD-C5774376CB10}" srcOrd="8" destOrd="0" presId="urn:microsoft.com/office/officeart/2005/8/layout/chevron1"/>
    <dgm:cxn modelId="{683D82B2-21FD-4316-BB0F-449E852179A7}" type="presParOf" srcId="{EEEE5C87-FAF5-4059-BA26-B862FCBD4431}" destId="{4AE636CF-4CB8-4783-807F-E8D3AB963FF7}" srcOrd="9" destOrd="0" presId="urn:microsoft.com/office/officeart/2005/8/layout/chevron1"/>
    <dgm:cxn modelId="{1B19F186-8C98-47AD-8FF5-3077DFB136F6}" type="presParOf" srcId="{EEEE5C87-FAF5-4059-BA26-B862FCBD4431}" destId="{4BAEDE3D-D204-48D9-A10D-B9473C2EA34A}" srcOrd="10" destOrd="0" presId="urn:microsoft.com/office/officeart/2005/8/layout/chevron1"/>
    <dgm:cxn modelId="{24AC1202-4773-47C4-88A7-E92465E08D66}" type="presParOf" srcId="{EEEE5C87-FAF5-4059-BA26-B862FCBD4431}" destId="{AD0462E4-EB81-4148-85C0-8E9DD282C0C6}" srcOrd="11" destOrd="0" presId="urn:microsoft.com/office/officeart/2005/8/layout/chevron1"/>
    <dgm:cxn modelId="{6F6EE51B-F6FB-4F30-A388-A92C8EC601B3}" type="presParOf" srcId="{EEEE5C87-FAF5-4059-BA26-B862FCBD4431}" destId="{2570F926-DB95-433B-863C-88AED5B17139}" srcOrd="12" destOrd="0" presId="urn:microsoft.com/office/officeart/2005/8/layout/chevron1"/>
    <dgm:cxn modelId="{12DA901C-2620-4C65-9F21-4D54ED741276}" type="presParOf" srcId="{EEEE5C87-FAF5-4059-BA26-B862FCBD4431}" destId="{73978614-35FA-40B0-A1BC-FF7DC5CCEB5F}" srcOrd="13" destOrd="0" presId="urn:microsoft.com/office/officeart/2005/8/layout/chevron1"/>
    <dgm:cxn modelId="{A3BC6E13-9F47-4BE1-8EFE-33914B0ED912}" type="presParOf" srcId="{EEEE5C87-FAF5-4059-BA26-B862FCBD4431}" destId="{BB5D9140-FC9E-4DB1-9ADF-12EFB78F804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033519-9E4E-4AE1-AA08-C337936BACE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2FD43F9-6295-49BD-B69F-D92BD4A74ED3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Problem statement </a:t>
          </a:r>
        </a:p>
      </dgm:t>
    </dgm:pt>
    <dgm:pt modelId="{0D42BFF4-7692-4267-8F40-11185C8B0726}" type="parTrans" cxnId="{19A4B177-7278-4CB7-B968-82685AA43574}">
      <dgm:prSet/>
      <dgm:spPr/>
      <dgm:t>
        <a:bodyPr/>
        <a:lstStyle/>
        <a:p>
          <a:endParaRPr lang="en-IN"/>
        </a:p>
      </dgm:t>
    </dgm:pt>
    <dgm:pt modelId="{249C3AF1-C353-4B4F-9827-66BA05B00BE1}" type="sibTrans" cxnId="{19A4B177-7278-4CB7-B968-82685AA43574}">
      <dgm:prSet/>
      <dgm:spPr/>
      <dgm:t>
        <a:bodyPr/>
        <a:lstStyle/>
        <a:p>
          <a:endParaRPr lang="en-IN"/>
        </a:p>
      </dgm:t>
    </dgm:pt>
    <dgm:pt modelId="{6C00A2C7-B95B-4BBA-8AC1-3AF77B5D37CF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Consumer insights </a:t>
          </a:r>
        </a:p>
      </dgm:t>
    </dgm:pt>
    <dgm:pt modelId="{ABAC0CF3-0808-4171-99E9-1506327A7F07}" type="parTrans" cxnId="{61F0CCCB-3144-4404-BF31-7911E548F42F}">
      <dgm:prSet/>
      <dgm:spPr/>
      <dgm:t>
        <a:bodyPr/>
        <a:lstStyle/>
        <a:p>
          <a:endParaRPr lang="en-IN"/>
        </a:p>
      </dgm:t>
    </dgm:pt>
    <dgm:pt modelId="{2A852595-8167-4E03-9090-BCA08847A0E8}" type="sibTrans" cxnId="{61F0CCCB-3144-4404-BF31-7911E548F42F}">
      <dgm:prSet/>
      <dgm:spPr/>
      <dgm:t>
        <a:bodyPr/>
        <a:lstStyle/>
        <a:p>
          <a:endParaRPr lang="en-IN"/>
        </a:p>
      </dgm:t>
    </dgm:pt>
    <dgm:pt modelId="{5495171F-9FE5-4E5B-B141-4CA6371C4DFE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Rationale </a:t>
          </a:r>
        </a:p>
      </dgm:t>
    </dgm:pt>
    <dgm:pt modelId="{7748D3BB-F4E1-4112-B035-F79D04FB4350}" type="parTrans" cxnId="{774E91FE-D88C-4724-A1DD-5BD57A446043}">
      <dgm:prSet/>
      <dgm:spPr/>
      <dgm:t>
        <a:bodyPr/>
        <a:lstStyle/>
        <a:p>
          <a:endParaRPr lang="en-IN"/>
        </a:p>
      </dgm:t>
    </dgm:pt>
    <dgm:pt modelId="{48ECE529-B4D5-44D1-91FB-CF9D2921C80D}" type="sibTrans" cxnId="{774E91FE-D88C-4724-A1DD-5BD57A446043}">
      <dgm:prSet/>
      <dgm:spPr/>
      <dgm:t>
        <a:bodyPr/>
        <a:lstStyle/>
        <a:p>
          <a:endParaRPr lang="en-IN"/>
        </a:p>
      </dgm:t>
    </dgm:pt>
    <dgm:pt modelId="{0ED3AAFA-C416-41C3-AF95-B6B1D595793C}">
      <dgm:prSet phldrT="[Text]"/>
      <dgm:spPr>
        <a:solidFill>
          <a:srgbClr val="FF9393"/>
        </a:solidFill>
      </dgm:spPr>
      <dgm:t>
        <a:bodyPr/>
        <a:lstStyle/>
        <a:p>
          <a:r>
            <a:rPr lang="en-IN" b="1" dirty="0">
              <a:solidFill>
                <a:sysClr val="windowText" lastClr="000000"/>
              </a:solidFill>
            </a:rPr>
            <a:t>Narrative change </a:t>
          </a:r>
        </a:p>
      </dgm:t>
    </dgm:pt>
    <dgm:pt modelId="{B0772A82-984A-4FBD-B692-1D218470A861}" type="parTrans" cxnId="{B2389A35-D122-4A5E-881F-91956F570A6F}">
      <dgm:prSet/>
      <dgm:spPr/>
      <dgm:t>
        <a:bodyPr/>
        <a:lstStyle/>
        <a:p>
          <a:endParaRPr lang="en-IN"/>
        </a:p>
      </dgm:t>
    </dgm:pt>
    <dgm:pt modelId="{E620234E-7135-452B-8DDB-7B431DF3715E}" type="sibTrans" cxnId="{B2389A35-D122-4A5E-881F-91956F570A6F}">
      <dgm:prSet/>
      <dgm:spPr/>
      <dgm:t>
        <a:bodyPr/>
        <a:lstStyle/>
        <a:p>
          <a:endParaRPr lang="en-IN"/>
        </a:p>
      </dgm:t>
    </dgm:pt>
    <dgm:pt modelId="{550673E1-E566-4F78-81D8-70919577CBA8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Product innovation</a:t>
          </a:r>
        </a:p>
      </dgm:t>
    </dgm:pt>
    <dgm:pt modelId="{45586F4A-41D7-4512-84C9-9505528EFA00}" type="parTrans" cxnId="{CE5F667A-EA95-43AD-B06D-EFD837F9DAC1}">
      <dgm:prSet/>
      <dgm:spPr/>
      <dgm:t>
        <a:bodyPr/>
        <a:lstStyle/>
        <a:p>
          <a:endParaRPr lang="en-IN"/>
        </a:p>
      </dgm:t>
    </dgm:pt>
    <dgm:pt modelId="{F2D5AFB8-880F-4140-A229-951951B590EE}" type="sibTrans" cxnId="{CE5F667A-EA95-43AD-B06D-EFD837F9DAC1}">
      <dgm:prSet/>
      <dgm:spPr/>
      <dgm:t>
        <a:bodyPr/>
        <a:lstStyle/>
        <a:p>
          <a:endParaRPr lang="en-IN"/>
        </a:p>
      </dgm:t>
    </dgm:pt>
    <dgm:pt modelId="{62A9A6F5-55A6-4065-A1AC-BAF5B81525A5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Communication strategy</a:t>
          </a:r>
        </a:p>
      </dgm:t>
    </dgm:pt>
    <dgm:pt modelId="{03257A9B-BA76-4883-A365-71328E9D1E0D}" type="parTrans" cxnId="{8831D248-289B-4DB7-B689-00FB47B99EF7}">
      <dgm:prSet/>
      <dgm:spPr/>
      <dgm:t>
        <a:bodyPr/>
        <a:lstStyle/>
        <a:p>
          <a:endParaRPr lang="en-IN"/>
        </a:p>
      </dgm:t>
    </dgm:pt>
    <dgm:pt modelId="{BABE0AAD-83F0-4F30-9535-F70CB61B8A13}" type="sibTrans" cxnId="{8831D248-289B-4DB7-B689-00FB47B99EF7}">
      <dgm:prSet/>
      <dgm:spPr/>
      <dgm:t>
        <a:bodyPr/>
        <a:lstStyle/>
        <a:p>
          <a:endParaRPr lang="en-IN"/>
        </a:p>
      </dgm:t>
    </dgm:pt>
    <dgm:pt modelId="{A4405838-8C66-42FF-9248-D8BE5E4232F9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Points of purchase </a:t>
          </a:r>
        </a:p>
      </dgm:t>
    </dgm:pt>
    <dgm:pt modelId="{A14EB50A-9003-4DC2-9ED4-C92EFEFDE9AE}" type="parTrans" cxnId="{39410979-CEAE-47EE-8180-4E50852A284D}">
      <dgm:prSet/>
      <dgm:spPr/>
      <dgm:t>
        <a:bodyPr/>
        <a:lstStyle/>
        <a:p>
          <a:endParaRPr lang="en-IN"/>
        </a:p>
      </dgm:t>
    </dgm:pt>
    <dgm:pt modelId="{CAE4B110-0B4A-48D0-9142-A9AB8C5BE3F9}" type="sibTrans" cxnId="{39410979-CEAE-47EE-8180-4E50852A284D}">
      <dgm:prSet/>
      <dgm:spPr/>
      <dgm:t>
        <a:bodyPr/>
        <a:lstStyle/>
        <a:p>
          <a:endParaRPr lang="en-IN"/>
        </a:p>
      </dgm:t>
    </dgm:pt>
    <dgm:pt modelId="{BF617358-7CB9-4719-8E94-ADE33DDF7E86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Key financials </a:t>
          </a:r>
        </a:p>
      </dgm:t>
    </dgm:pt>
    <dgm:pt modelId="{3133C27B-3CE6-42B8-B4BD-0E8EB1710FC5}" type="parTrans" cxnId="{384B6539-876C-4849-BADF-5C59B64EADF7}">
      <dgm:prSet/>
      <dgm:spPr/>
      <dgm:t>
        <a:bodyPr/>
        <a:lstStyle/>
        <a:p>
          <a:endParaRPr lang="en-IN"/>
        </a:p>
      </dgm:t>
    </dgm:pt>
    <dgm:pt modelId="{D8C36EC8-3780-4D9A-8AA9-17124768CE05}" type="sibTrans" cxnId="{384B6539-876C-4849-BADF-5C59B64EADF7}">
      <dgm:prSet/>
      <dgm:spPr/>
      <dgm:t>
        <a:bodyPr/>
        <a:lstStyle/>
        <a:p>
          <a:endParaRPr lang="en-IN"/>
        </a:p>
      </dgm:t>
    </dgm:pt>
    <dgm:pt modelId="{EEEE5C87-FAF5-4059-BA26-B862FCBD4431}" type="pres">
      <dgm:prSet presAssocID="{39033519-9E4E-4AE1-AA08-C337936BACEB}" presName="Name0" presStyleCnt="0">
        <dgm:presLayoutVars>
          <dgm:dir/>
          <dgm:animLvl val="lvl"/>
          <dgm:resizeHandles val="exact"/>
        </dgm:presLayoutVars>
      </dgm:prSet>
      <dgm:spPr/>
    </dgm:pt>
    <dgm:pt modelId="{217DE3E8-6383-44F2-8082-6067F931D85E}" type="pres">
      <dgm:prSet presAssocID="{52FD43F9-6295-49BD-B69F-D92BD4A74ED3}" presName="parTxOnly" presStyleLbl="node1" presStyleIdx="0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710B6714-3AA8-4DBA-BA87-6F6B2C074DC0}" type="pres">
      <dgm:prSet presAssocID="{249C3AF1-C353-4B4F-9827-66BA05B00BE1}" presName="parTxOnlySpace" presStyleCnt="0"/>
      <dgm:spPr/>
    </dgm:pt>
    <dgm:pt modelId="{F1536FC0-9878-4B99-9EAB-3106F7BD3171}" type="pres">
      <dgm:prSet presAssocID="{6C00A2C7-B95B-4BBA-8AC1-3AF77B5D37CF}" presName="parTxOnly" presStyleLbl="node1" presStyleIdx="1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AF82D719-9178-4A46-BE2E-825CD1C3AF84}" type="pres">
      <dgm:prSet presAssocID="{2A852595-8167-4E03-9090-BCA08847A0E8}" presName="parTxOnlySpace" presStyleCnt="0"/>
      <dgm:spPr/>
    </dgm:pt>
    <dgm:pt modelId="{948C2BD5-CB8A-465E-B609-E2A144726F40}" type="pres">
      <dgm:prSet presAssocID="{5495171F-9FE5-4E5B-B141-4CA6371C4DFE}" presName="parTxOnly" presStyleLbl="node1" presStyleIdx="2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29C8C6F6-4599-41DC-A8C1-8AAC1CCF4EFB}" type="pres">
      <dgm:prSet presAssocID="{48ECE529-B4D5-44D1-91FB-CF9D2921C80D}" presName="parTxOnlySpace" presStyleCnt="0"/>
      <dgm:spPr/>
    </dgm:pt>
    <dgm:pt modelId="{0E0FFFEA-248D-47B8-B8BF-763219A88391}" type="pres">
      <dgm:prSet presAssocID="{0ED3AAFA-C416-41C3-AF95-B6B1D595793C}" presName="parTxOnly" presStyleLbl="node1" presStyleIdx="3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B555A391-BEEA-457B-ADEC-6BF26C3641CF}" type="pres">
      <dgm:prSet presAssocID="{E620234E-7135-452B-8DDB-7B431DF3715E}" presName="parTxOnlySpace" presStyleCnt="0"/>
      <dgm:spPr/>
    </dgm:pt>
    <dgm:pt modelId="{3CC2D2C4-CD30-474B-A2DD-C5774376CB10}" type="pres">
      <dgm:prSet presAssocID="{550673E1-E566-4F78-81D8-70919577CBA8}" presName="parTxOnly" presStyleLbl="node1" presStyleIdx="4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4AE636CF-4CB8-4783-807F-E8D3AB963FF7}" type="pres">
      <dgm:prSet presAssocID="{F2D5AFB8-880F-4140-A229-951951B590EE}" presName="parTxOnlySpace" presStyleCnt="0"/>
      <dgm:spPr/>
    </dgm:pt>
    <dgm:pt modelId="{4BAEDE3D-D204-48D9-A10D-B9473C2EA34A}" type="pres">
      <dgm:prSet presAssocID="{62A9A6F5-55A6-4065-A1AC-BAF5B81525A5}" presName="parTxOnly" presStyleLbl="node1" presStyleIdx="5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AD0462E4-EB81-4148-85C0-8E9DD282C0C6}" type="pres">
      <dgm:prSet presAssocID="{BABE0AAD-83F0-4F30-9535-F70CB61B8A13}" presName="parTxOnlySpace" presStyleCnt="0"/>
      <dgm:spPr/>
    </dgm:pt>
    <dgm:pt modelId="{2570F926-DB95-433B-863C-88AED5B17139}" type="pres">
      <dgm:prSet presAssocID="{A4405838-8C66-42FF-9248-D8BE5E4232F9}" presName="parTxOnly" presStyleLbl="node1" presStyleIdx="6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73978614-35FA-40B0-A1BC-FF7DC5CCEB5F}" type="pres">
      <dgm:prSet presAssocID="{CAE4B110-0B4A-48D0-9142-A9AB8C5BE3F9}" presName="parTxOnlySpace" presStyleCnt="0"/>
      <dgm:spPr/>
    </dgm:pt>
    <dgm:pt modelId="{BB5D9140-FC9E-4DB1-9ADF-12EFB78F8040}" type="pres">
      <dgm:prSet presAssocID="{BF617358-7CB9-4719-8E94-ADE33DDF7E86}" presName="parTxOnly" presStyleLbl="node1" presStyleIdx="7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</dgm:ptLst>
  <dgm:cxnLst>
    <dgm:cxn modelId="{EB223800-9FFF-46DA-8B61-F7E4A22FF66E}" type="presOf" srcId="{39033519-9E4E-4AE1-AA08-C337936BACEB}" destId="{EEEE5C87-FAF5-4059-BA26-B862FCBD4431}" srcOrd="0" destOrd="0" presId="urn:microsoft.com/office/officeart/2005/8/layout/chevron1"/>
    <dgm:cxn modelId="{12B03718-B9A6-462A-8F57-8AB5FDA16216}" type="presOf" srcId="{6C00A2C7-B95B-4BBA-8AC1-3AF77B5D37CF}" destId="{F1536FC0-9878-4B99-9EAB-3106F7BD3171}" srcOrd="0" destOrd="0" presId="urn:microsoft.com/office/officeart/2005/8/layout/chevron1"/>
    <dgm:cxn modelId="{CFAD522A-D601-4D08-9FF3-EDBC420D8652}" type="presOf" srcId="{52FD43F9-6295-49BD-B69F-D92BD4A74ED3}" destId="{217DE3E8-6383-44F2-8082-6067F931D85E}" srcOrd="0" destOrd="0" presId="urn:microsoft.com/office/officeart/2005/8/layout/chevron1"/>
    <dgm:cxn modelId="{B2389A35-D122-4A5E-881F-91956F570A6F}" srcId="{39033519-9E4E-4AE1-AA08-C337936BACEB}" destId="{0ED3AAFA-C416-41C3-AF95-B6B1D595793C}" srcOrd="3" destOrd="0" parTransId="{B0772A82-984A-4FBD-B692-1D218470A861}" sibTransId="{E620234E-7135-452B-8DDB-7B431DF3715E}"/>
    <dgm:cxn modelId="{384B6539-876C-4849-BADF-5C59B64EADF7}" srcId="{39033519-9E4E-4AE1-AA08-C337936BACEB}" destId="{BF617358-7CB9-4719-8E94-ADE33DDF7E86}" srcOrd="7" destOrd="0" parTransId="{3133C27B-3CE6-42B8-B4BD-0E8EB1710FC5}" sibTransId="{D8C36EC8-3780-4D9A-8AA9-17124768CE05}"/>
    <dgm:cxn modelId="{8831D248-289B-4DB7-B689-00FB47B99EF7}" srcId="{39033519-9E4E-4AE1-AA08-C337936BACEB}" destId="{62A9A6F5-55A6-4065-A1AC-BAF5B81525A5}" srcOrd="5" destOrd="0" parTransId="{03257A9B-BA76-4883-A365-71328E9D1E0D}" sibTransId="{BABE0AAD-83F0-4F30-9535-F70CB61B8A13}"/>
    <dgm:cxn modelId="{F81CB06F-16A5-47E3-8BB0-22A90553CB0B}" type="presOf" srcId="{BF617358-7CB9-4719-8E94-ADE33DDF7E86}" destId="{BB5D9140-FC9E-4DB1-9ADF-12EFB78F8040}" srcOrd="0" destOrd="0" presId="urn:microsoft.com/office/officeart/2005/8/layout/chevron1"/>
    <dgm:cxn modelId="{19A4B177-7278-4CB7-B968-82685AA43574}" srcId="{39033519-9E4E-4AE1-AA08-C337936BACEB}" destId="{52FD43F9-6295-49BD-B69F-D92BD4A74ED3}" srcOrd="0" destOrd="0" parTransId="{0D42BFF4-7692-4267-8F40-11185C8B0726}" sibTransId="{249C3AF1-C353-4B4F-9827-66BA05B00BE1}"/>
    <dgm:cxn modelId="{39410979-CEAE-47EE-8180-4E50852A284D}" srcId="{39033519-9E4E-4AE1-AA08-C337936BACEB}" destId="{A4405838-8C66-42FF-9248-D8BE5E4232F9}" srcOrd="6" destOrd="0" parTransId="{A14EB50A-9003-4DC2-9ED4-C92EFEFDE9AE}" sibTransId="{CAE4B110-0B4A-48D0-9142-A9AB8C5BE3F9}"/>
    <dgm:cxn modelId="{5CE0BB59-070F-45B6-BD99-73CD84AF3CC3}" type="presOf" srcId="{62A9A6F5-55A6-4065-A1AC-BAF5B81525A5}" destId="{4BAEDE3D-D204-48D9-A10D-B9473C2EA34A}" srcOrd="0" destOrd="0" presId="urn:microsoft.com/office/officeart/2005/8/layout/chevron1"/>
    <dgm:cxn modelId="{6FFBCD79-121A-4BAD-9749-2793FCF264C4}" type="presOf" srcId="{5495171F-9FE5-4E5B-B141-4CA6371C4DFE}" destId="{948C2BD5-CB8A-465E-B609-E2A144726F40}" srcOrd="0" destOrd="0" presId="urn:microsoft.com/office/officeart/2005/8/layout/chevron1"/>
    <dgm:cxn modelId="{CE5F667A-EA95-43AD-B06D-EFD837F9DAC1}" srcId="{39033519-9E4E-4AE1-AA08-C337936BACEB}" destId="{550673E1-E566-4F78-81D8-70919577CBA8}" srcOrd="4" destOrd="0" parTransId="{45586F4A-41D7-4512-84C9-9505528EFA00}" sibTransId="{F2D5AFB8-880F-4140-A229-951951B590EE}"/>
    <dgm:cxn modelId="{C2A18485-6EF3-4174-9E15-2217CE80E266}" type="presOf" srcId="{550673E1-E566-4F78-81D8-70919577CBA8}" destId="{3CC2D2C4-CD30-474B-A2DD-C5774376CB10}" srcOrd="0" destOrd="0" presId="urn:microsoft.com/office/officeart/2005/8/layout/chevron1"/>
    <dgm:cxn modelId="{26B391B4-34BB-4C41-AEFF-B3E092376407}" type="presOf" srcId="{A4405838-8C66-42FF-9248-D8BE5E4232F9}" destId="{2570F926-DB95-433B-863C-88AED5B17139}" srcOrd="0" destOrd="0" presId="urn:microsoft.com/office/officeart/2005/8/layout/chevron1"/>
    <dgm:cxn modelId="{F141E3C2-0C88-44E8-A26F-AF9D778F5B0B}" type="presOf" srcId="{0ED3AAFA-C416-41C3-AF95-B6B1D595793C}" destId="{0E0FFFEA-248D-47B8-B8BF-763219A88391}" srcOrd="0" destOrd="0" presId="urn:microsoft.com/office/officeart/2005/8/layout/chevron1"/>
    <dgm:cxn modelId="{61F0CCCB-3144-4404-BF31-7911E548F42F}" srcId="{39033519-9E4E-4AE1-AA08-C337936BACEB}" destId="{6C00A2C7-B95B-4BBA-8AC1-3AF77B5D37CF}" srcOrd="1" destOrd="0" parTransId="{ABAC0CF3-0808-4171-99E9-1506327A7F07}" sibTransId="{2A852595-8167-4E03-9090-BCA08847A0E8}"/>
    <dgm:cxn modelId="{774E91FE-D88C-4724-A1DD-5BD57A446043}" srcId="{39033519-9E4E-4AE1-AA08-C337936BACEB}" destId="{5495171F-9FE5-4E5B-B141-4CA6371C4DFE}" srcOrd="2" destOrd="0" parTransId="{7748D3BB-F4E1-4112-B035-F79D04FB4350}" sibTransId="{48ECE529-B4D5-44D1-91FB-CF9D2921C80D}"/>
    <dgm:cxn modelId="{DE0D064C-425F-4B94-B512-9E383A252FFA}" type="presParOf" srcId="{EEEE5C87-FAF5-4059-BA26-B862FCBD4431}" destId="{217DE3E8-6383-44F2-8082-6067F931D85E}" srcOrd="0" destOrd="0" presId="urn:microsoft.com/office/officeart/2005/8/layout/chevron1"/>
    <dgm:cxn modelId="{FCDFA66A-B673-4B17-928A-CA11E36F432B}" type="presParOf" srcId="{EEEE5C87-FAF5-4059-BA26-B862FCBD4431}" destId="{710B6714-3AA8-4DBA-BA87-6F6B2C074DC0}" srcOrd="1" destOrd="0" presId="urn:microsoft.com/office/officeart/2005/8/layout/chevron1"/>
    <dgm:cxn modelId="{05084BB6-6120-464D-A4E2-C7926080A28D}" type="presParOf" srcId="{EEEE5C87-FAF5-4059-BA26-B862FCBD4431}" destId="{F1536FC0-9878-4B99-9EAB-3106F7BD3171}" srcOrd="2" destOrd="0" presId="urn:microsoft.com/office/officeart/2005/8/layout/chevron1"/>
    <dgm:cxn modelId="{3034B35D-CD01-4A01-A7D6-393D9C0CDAA1}" type="presParOf" srcId="{EEEE5C87-FAF5-4059-BA26-B862FCBD4431}" destId="{AF82D719-9178-4A46-BE2E-825CD1C3AF84}" srcOrd="3" destOrd="0" presId="urn:microsoft.com/office/officeart/2005/8/layout/chevron1"/>
    <dgm:cxn modelId="{F4AE99A1-4317-4E7B-9A47-FAD0A2D6BF50}" type="presParOf" srcId="{EEEE5C87-FAF5-4059-BA26-B862FCBD4431}" destId="{948C2BD5-CB8A-465E-B609-E2A144726F40}" srcOrd="4" destOrd="0" presId="urn:microsoft.com/office/officeart/2005/8/layout/chevron1"/>
    <dgm:cxn modelId="{9046A39A-F708-47F5-94DB-5C79B9E63B7F}" type="presParOf" srcId="{EEEE5C87-FAF5-4059-BA26-B862FCBD4431}" destId="{29C8C6F6-4599-41DC-A8C1-8AAC1CCF4EFB}" srcOrd="5" destOrd="0" presId="urn:microsoft.com/office/officeart/2005/8/layout/chevron1"/>
    <dgm:cxn modelId="{197E0DDF-73DD-4FF2-B684-F4F7EB01C38A}" type="presParOf" srcId="{EEEE5C87-FAF5-4059-BA26-B862FCBD4431}" destId="{0E0FFFEA-248D-47B8-B8BF-763219A88391}" srcOrd="6" destOrd="0" presId="urn:microsoft.com/office/officeart/2005/8/layout/chevron1"/>
    <dgm:cxn modelId="{E44C3839-1CFC-4E96-8683-C0BDB940FF8E}" type="presParOf" srcId="{EEEE5C87-FAF5-4059-BA26-B862FCBD4431}" destId="{B555A391-BEEA-457B-ADEC-6BF26C3641CF}" srcOrd="7" destOrd="0" presId="urn:microsoft.com/office/officeart/2005/8/layout/chevron1"/>
    <dgm:cxn modelId="{111D39DB-28F3-470E-B7D1-FE0E7FF7623E}" type="presParOf" srcId="{EEEE5C87-FAF5-4059-BA26-B862FCBD4431}" destId="{3CC2D2C4-CD30-474B-A2DD-C5774376CB10}" srcOrd="8" destOrd="0" presId="urn:microsoft.com/office/officeart/2005/8/layout/chevron1"/>
    <dgm:cxn modelId="{683D82B2-21FD-4316-BB0F-449E852179A7}" type="presParOf" srcId="{EEEE5C87-FAF5-4059-BA26-B862FCBD4431}" destId="{4AE636CF-4CB8-4783-807F-E8D3AB963FF7}" srcOrd="9" destOrd="0" presId="urn:microsoft.com/office/officeart/2005/8/layout/chevron1"/>
    <dgm:cxn modelId="{1B19F186-8C98-47AD-8FF5-3077DFB136F6}" type="presParOf" srcId="{EEEE5C87-FAF5-4059-BA26-B862FCBD4431}" destId="{4BAEDE3D-D204-48D9-A10D-B9473C2EA34A}" srcOrd="10" destOrd="0" presId="urn:microsoft.com/office/officeart/2005/8/layout/chevron1"/>
    <dgm:cxn modelId="{24AC1202-4773-47C4-88A7-E92465E08D66}" type="presParOf" srcId="{EEEE5C87-FAF5-4059-BA26-B862FCBD4431}" destId="{AD0462E4-EB81-4148-85C0-8E9DD282C0C6}" srcOrd="11" destOrd="0" presId="urn:microsoft.com/office/officeart/2005/8/layout/chevron1"/>
    <dgm:cxn modelId="{6F6EE51B-F6FB-4F30-A388-A92C8EC601B3}" type="presParOf" srcId="{EEEE5C87-FAF5-4059-BA26-B862FCBD4431}" destId="{2570F926-DB95-433B-863C-88AED5B17139}" srcOrd="12" destOrd="0" presId="urn:microsoft.com/office/officeart/2005/8/layout/chevron1"/>
    <dgm:cxn modelId="{12DA901C-2620-4C65-9F21-4D54ED741276}" type="presParOf" srcId="{EEEE5C87-FAF5-4059-BA26-B862FCBD4431}" destId="{73978614-35FA-40B0-A1BC-FF7DC5CCEB5F}" srcOrd="13" destOrd="0" presId="urn:microsoft.com/office/officeart/2005/8/layout/chevron1"/>
    <dgm:cxn modelId="{A3BC6E13-9F47-4BE1-8EFE-33914B0ED912}" type="presParOf" srcId="{EEEE5C87-FAF5-4059-BA26-B862FCBD4431}" destId="{BB5D9140-FC9E-4DB1-9ADF-12EFB78F804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033519-9E4E-4AE1-AA08-C337936BACE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2FD43F9-6295-49BD-B69F-D92BD4A74ED3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Problem statement </a:t>
          </a:r>
        </a:p>
      </dgm:t>
    </dgm:pt>
    <dgm:pt modelId="{0D42BFF4-7692-4267-8F40-11185C8B0726}" type="parTrans" cxnId="{19A4B177-7278-4CB7-B968-82685AA43574}">
      <dgm:prSet/>
      <dgm:spPr/>
      <dgm:t>
        <a:bodyPr/>
        <a:lstStyle/>
        <a:p>
          <a:endParaRPr lang="en-IN"/>
        </a:p>
      </dgm:t>
    </dgm:pt>
    <dgm:pt modelId="{249C3AF1-C353-4B4F-9827-66BA05B00BE1}" type="sibTrans" cxnId="{19A4B177-7278-4CB7-B968-82685AA43574}">
      <dgm:prSet/>
      <dgm:spPr/>
      <dgm:t>
        <a:bodyPr/>
        <a:lstStyle/>
        <a:p>
          <a:endParaRPr lang="en-IN"/>
        </a:p>
      </dgm:t>
    </dgm:pt>
    <dgm:pt modelId="{6C00A2C7-B95B-4BBA-8AC1-3AF77B5D37CF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Consumer insights </a:t>
          </a:r>
        </a:p>
      </dgm:t>
    </dgm:pt>
    <dgm:pt modelId="{ABAC0CF3-0808-4171-99E9-1506327A7F07}" type="parTrans" cxnId="{61F0CCCB-3144-4404-BF31-7911E548F42F}">
      <dgm:prSet/>
      <dgm:spPr/>
      <dgm:t>
        <a:bodyPr/>
        <a:lstStyle/>
        <a:p>
          <a:endParaRPr lang="en-IN"/>
        </a:p>
      </dgm:t>
    </dgm:pt>
    <dgm:pt modelId="{2A852595-8167-4E03-9090-BCA08847A0E8}" type="sibTrans" cxnId="{61F0CCCB-3144-4404-BF31-7911E548F42F}">
      <dgm:prSet/>
      <dgm:spPr/>
      <dgm:t>
        <a:bodyPr/>
        <a:lstStyle/>
        <a:p>
          <a:endParaRPr lang="en-IN"/>
        </a:p>
      </dgm:t>
    </dgm:pt>
    <dgm:pt modelId="{5495171F-9FE5-4E5B-B141-4CA6371C4DFE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Rationale </a:t>
          </a:r>
        </a:p>
      </dgm:t>
    </dgm:pt>
    <dgm:pt modelId="{7748D3BB-F4E1-4112-B035-F79D04FB4350}" type="parTrans" cxnId="{774E91FE-D88C-4724-A1DD-5BD57A446043}">
      <dgm:prSet/>
      <dgm:spPr/>
      <dgm:t>
        <a:bodyPr/>
        <a:lstStyle/>
        <a:p>
          <a:endParaRPr lang="en-IN"/>
        </a:p>
      </dgm:t>
    </dgm:pt>
    <dgm:pt modelId="{48ECE529-B4D5-44D1-91FB-CF9D2921C80D}" type="sibTrans" cxnId="{774E91FE-D88C-4724-A1DD-5BD57A446043}">
      <dgm:prSet/>
      <dgm:spPr/>
      <dgm:t>
        <a:bodyPr/>
        <a:lstStyle/>
        <a:p>
          <a:endParaRPr lang="en-IN"/>
        </a:p>
      </dgm:t>
    </dgm:pt>
    <dgm:pt modelId="{0ED3AAFA-C416-41C3-AF95-B6B1D595793C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Narrative change </a:t>
          </a:r>
        </a:p>
      </dgm:t>
    </dgm:pt>
    <dgm:pt modelId="{B0772A82-984A-4FBD-B692-1D218470A861}" type="parTrans" cxnId="{B2389A35-D122-4A5E-881F-91956F570A6F}">
      <dgm:prSet/>
      <dgm:spPr/>
      <dgm:t>
        <a:bodyPr/>
        <a:lstStyle/>
        <a:p>
          <a:endParaRPr lang="en-IN"/>
        </a:p>
      </dgm:t>
    </dgm:pt>
    <dgm:pt modelId="{E620234E-7135-452B-8DDB-7B431DF3715E}" type="sibTrans" cxnId="{B2389A35-D122-4A5E-881F-91956F570A6F}">
      <dgm:prSet/>
      <dgm:spPr/>
      <dgm:t>
        <a:bodyPr/>
        <a:lstStyle/>
        <a:p>
          <a:endParaRPr lang="en-IN"/>
        </a:p>
      </dgm:t>
    </dgm:pt>
    <dgm:pt modelId="{550673E1-E566-4F78-81D8-70919577CBA8}">
      <dgm:prSet phldrT="[Text]"/>
      <dgm:spPr>
        <a:solidFill>
          <a:srgbClr val="FF9393"/>
        </a:solidFill>
      </dgm:spPr>
      <dgm:t>
        <a:bodyPr/>
        <a:lstStyle/>
        <a:p>
          <a:r>
            <a:rPr lang="en-IN" b="1">
              <a:solidFill>
                <a:sysClr val="windowText" lastClr="000000"/>
              </a:solidFill>
            </a:rPr>
            <a:t>Product innovation</a:t>
          </a:r>
        </a:p>
      </dgm:t>
    </dgm:pt>
    <dgm:pt modelId="{45586F4A-41D7-4512-84C9-9505528EFA00}" type="parTrans" cxnId="{CE5F667A-EA95-43AD-B06D-EFD837F9DAC1}">
      <dgm:prSet/>
      <dgm:spPr/>
      <dgm:t>
        <a:bodyPr/>
        <a:lstStyle/>
        <a:p>
          <a:endParaRPr lang="en-IN"/>
        </a:p>
      </dgm:t>
    </dgm:pt>
    <dgm:pt modelId="{F2D5AFB8-880F-4140-A229-951951B590EE}" type="sibTrans" cxnId="{CE5F667A-EA95-43AD-B06D-EFD837F9DAC1}">
      <dgm:prSet/>
      <dgm:spPr/>
      <dgm:t>
        <a:bodyPr/>
        <a:lstStyle/>
        <a:p>
          <a:endParaRPr lang="en-IN"/>
        </a:p>
      </dgm:t>
    </dgm:pt>
    <dgm:pt modelId="{62A9A6F5-55A6-4065-A1AC-BAF5B81525A5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Communication strategy</a:t>
          </a:r>
        </a:p>
      </dgm:t>
    </dgm:pt>
    <dgm:pt modelId="{03257A9B-BA76-4883-A365-71328E9D1E0D}" type="parTrans" cxnId="{8831D248-289B-4DB7-B689-00FB47B99EF7}">
      <dgm:prSet/>
      <dgm:spPr/>
      <dgm:t>
        <a:bodyPr/>
        <a:lstStyle/>
        <a:p>
          <a:endParaRPr lang="en-IN"/>
        </a:p>
      </dgm:t>
    </dgm:pt>
    <dgm:pt modelId="{BABE0AAD-83F0-4F30-9535-F70CB61B8A13}" type="sibTrans" cxnId="{8831D248-289B-4DB7-B689-00FB47B99EF7}">
      <dgm:prSet/>
      <dgm:spPr/>
      <dgm:t>
        <a:bodyPr/>
        <a:lstStyle/>
        <a:p>
          <a:endParaRPr lang="en-IN"/>
        </a:p>
      </dgm:t>
    </dgm:pt>
    <dgm:pt modelId="{A4405838-8C66-42FF-9248-D8BE5E4232F9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Points of purchase </a:t>
          </a:r>
        </a:p>
      </dgm:t>
    </dgm:pt>
    <dgm:pt modelId="{A14EB50A-9003-4DC2-9ED4-C92EFEFDE9AE}" type="parTrans" cxnId="{39410979-CEAE-47EE-8180-4E50852A284D}">
      <dgm:prSet/>
      <dgm:spPr/>
      <dgm:t>
        <a:bodyPr/>
        <a:lstStyle/>
        <a:p>
          <a:endParaRPr lang="en-IN"/>
        </a:p>
      </dgm:t>
    </dgm:pt>
    <dgm:pt modelId="{CAE4B110-0B4A-48D0-9142-A9AB8C5BE3F9}" type="sibTrans" cxnId="{39410979-CEAE-47EE-8180-4E50852A284D}">
      <dgm:prSet/>
      <dgm:spPr/>
      <dgm:t>
        <a:bodyPr/>
        <a:lstStyle/>
        <a:p>
          <a:endParaRPr lang="en-IN"/>
        </a:p>
      </dgm:t>
    </dgm:pt>
    <dgm:pt modelId="{BF617358-7CB9-4719-8E94-ADE33DDF7E86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Key financials </a:t>
          </a:r>
        </a:p>
      </dgm:t>
    </dgm:pt>
    <dgm:pt modelId="{3133C27B-3CE6-42B8-B4BD-0E8EB1710FC5}" type="parTrans" cxnId="{384B6539-876C-4849-BADF-5C59B64EADF7}">
      <dgm:prSet/>
      <dgm:spPr/>
      <dgm:t>
        <a:bodyPr/>
        <a:lstStyle/>
        <a:p>
          <a:endParaRPr lang="en-IN"/>
        </a:p>
      </dgm:t>
    </dgm:pt>
    <dgm:pt modelId="{D8C36EC8-3780-4D9A-8AA9-17124768CE05}" type="sibTrans" cxnId="{384B6539-876C-4849-BADF-5C59B64EADF7}">
      <dgm:prSet/>
      <dgm:spPr/>
      <dgm:t>
        <a:bodyPr/>
        <a:lstStyle/>
        <a:p>
          <a:endParaRPr lang="en-IN"/>
        </a:p>
      </dgm:t>
    </dgm:pt>
    <dgm:pt modelId="{EEEE5C87-FAF5-4059-BA26-B862FCBD4431}" type="pres">
      <dgm:prSet presAssocID="{39033519-9E4E-4AE1-AA08-C337936BACEB}" presName="Name0" presStyleCnt="0">
        <dgm:presLayoutVars>
          <dgm:dir/>
          <dgm:animLvl val="lvl"/>
          <dgm:resizeHandles val="exact"/>
        </dgm:presLayoutVars>
      </dgm:prSet>
      <dgm:spPr/>
    </dgm:pt>
    <dgm:pt modelId="{217DE3E8-6383-44F2-8082-6067F931D85E}" type="pres">
      <dgm:prSet presAssocID="{52FD43F9-6295-49BD-B69F-D92BD4A74ED3}" presName="parTxOnly" presStyleLbl="node1" presStyleIdx="0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710B6714-3AA8-4DBA-BA87-6F6B2C074DC0}" type="pres">
      <dgm:prSet presAssocID="{249C3AF1-C353-4B4F-9827-66BA05B00BE1}" presName="parTxOnlySpace" presStyleCnt="0"/>
      <dgm:spPr/>
    </dgm:pt>
    <dgm:pt modelId="{F1536FC0-9878-4B99-9EAB-3106F7BD3171}" type="pres">
      <dgm:prSet presAssocID="{6C00A2C7-B95B-4BBA-8AC1-3AF77B5D37CF}" presName="parTxOnly" presStyleLbl="node1" presStyleIdx="1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AF82D719-9178-4A46-BE2E-825CD1C3AF84}" type="pres">
      <dgm:prSet presAssocID="{2A852595-8167-4E03-9090-BCA08847A0E8}" presName="parTxOnlySpace" presStyleCnt="0"/>
      <dgm:spPr/>
    </dgm:pt>
    <dgm:pt modelId="{948C2BD5-CB8A-465E-B609-E2A144726F40}" type="pres">
      <dgm:prSet presAssocID="{5495171F-9FE5-4E5B-B141-4CA6371C4DFE}" presName="parTxOnly" presStyleLbl="node1" presStyleIdx="2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29C8C6F6-4599-41DC-A8C1-8AAC1CCF4EFB}" type="pres">
      <dgm:prSet presAssocID="{48ECE529-B4D5-44D1-91FB-CF9D2921C80D}" presName="parTxOnlySpace" presStyleCnt="0"/>
      <dgm:spPr/>
    </dgm:pt>
    <dgm:pt modelId="{0E0FFFEA-248D-47B8-B8BF-763219A88391}" type="pres">
      <dgm:prSet presAssocID="{0ED3AAFA-C416-41C3-AF95-B6B1D595793C}" presName="parTxOnly" presStyleLbl="node1" presStyleIdx="3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B555A391-BEEA-457B-ADEC-6BF26C3641CF}" type="pres">
      <dgm:prSet presAssocID="{E620234E-7135-452B-8DDB-7B431DF3715E}" presName="parTxOnlySpace" presStyleCnt="0"/>
      <dgm:spPr/>
    </dgm:pt>
    <dgm:pt modelId="{3CC2D2C4-CD30-474B-A2DD-C5774376CB10}" type="pres">
      <dgm:prSet presAssocID="{550673E1-E566-4F78-81D8-70919577CBA8}" presName="parTxOnly" presStyleLbl="node1" presStyleIdx="4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4AE636CF-4CB8-4783-807F-E8D3AB963FF7}" type="pres">
      <dgm:prSet presAssocID="{F2D5AFB8-880F-4140-A229-951951B590EE}" presName="parTxOnlySpace" presStyleCnt="0"/>
      <dgm:spPr/>
    </dgm:pt>
    <dgm:pt modelId="{4BAEDE3D-D204-48D9-A10D-B9473C2EA34A}" type="pres">
      <dgm:prSet presAssocID="{62A9A6F5-55A6-4065-A1AC-BAF5B81525A5}" presName="parTxOnly" presStyleLbl="node1" presStyleIdx="5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AD0462E4-EB81-4148-85C0-8E9DD282C0C6}" type="pres">
      <dgm:prSet presAssocID="{BABE0AAD-83F0-4F30-9535-F70CB61B8A13}" presName="parTxOnlySpace" presStyleCnt="0"/>
      <dgm:spPr/>
    </dgm:pt>
    <dgm:pt modelId="{2570F926-DB95-433B-863C-88AED5B17139}" type="pres">
      <dgm:prSet presAssocID="{A4405838-8C66-42FF-9248-D8BE5E4232F9}" presName="parTxOnly" presStyleLbl="node1" presStyleIdx="6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73978614-35FA-40B0-A1BC-FF7DC5CCEB5F}" type="pres">
      <dgm:prSet presAssocID="{CAE4B110-0B4A-48D0-9142-A9AB8C5BE3F9}" presName="parTxOnlySpace" presStyleCnt="0"/>
      <dgm:spPr/>
    </dgm:pt>
    <dgm:pt modelId="{BB5D9140-FC9E-4DB1-9ADF-12EFB78F8040}" type="pres">
      <dgm:prSet presAssocID="{BF617358-7CB9-4719-8E94-ADE33DDF7E86}" presName="parTxOnly" presStyleLbl="node1" presStyleIdx="7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</dgm:ptLst>
  <dgm:cxnLst>
    <dgm:cxn modelId="{EB223800-9FFF-46DA-8B61-F7E4A22FF66E}" type="presOf" srcId="{39033519-9E4E-4AE1-AA08-C337936BACEB}" destId="{EEEE5C87-FAF5-4059-BA26-B862FCBD4431}" srcOrd="0" destOrd="0" presId="urn:microsoft.com/office/officeart/2005/8/layout/chevron1"/>
    <dgm:cxn modelId="{12B03718-B9A6-462A-8F57-8AB5FDA16216}" type="presOf" srcId="{6C00A2C7-B95B-4BBA-8AC1-3AF77B5D37CF}" destId="{F1536FC0-9878-4B99-9EAB-3106F7BD3171}" srcOrd="0" destOrd="0" presId="urn:microsoft.com/office/officeart/2005/8/layout/chevron1"/>
    <dgm:cxn modelId="{CFAD522A-D601-4D08-9FF3-EDBC420D8652}" type="presOf" srcId="{52FD43F9-6295-49BD-B69F-D92BD4A74ED3}" destId="{217DE3E8-6383-44F2-8082-6067F931D85E}" srcOrd="0" destOrd="0" presId="urn:microsoft.com/office/officeart/2005/8/layout/chevron1"/>
    <dgm:cxn modelId="{B2389A35-D122-4A5E-881F-91956F570A6F}" srcId="{39033519-9E4E-4AE1-AA08-C337936BACEB}" destId="{0ED3AAFA-C416-41C3-AF95-B6B1D595793C}" srcOrd="3" destOrd="0" parTransId="{B0772A82-984A-4FBD-B692-1D218470A861}" sibTransId="{E620234E-7135-452B-8DDB-7B431DF3715E}"/>
    <dgm:cxn modelId="{384B6539-876C-4849-BADF-5C59B64EADF7}" srcId="{39033519-9E4E-4AE1-AA08-C337936BACEB}" destId="{BF617358-7CB9-4719-8E94-ADE33DDF7E86}" srcOrd="7" destOrd="0" parTransId="{3133C27B-3CE6-42B8-B4BD-0E8EB1710FC5}" sibTransId="{D8C36EC8-3780-4D9A-8AA9-17124768CE05}"/>
    <dgm:cxn modelId="{8831D248-289B-4DB7-B689-00FB47B99EF7}" srcId="{39033519-9E4E-4AE1-AA08-C337936BACEB}" destId="{62A9A6F5-55A6-4065-A1AC-BAF5B81525A5}" srcOrd="5" destOrd="0" parTransId="{03257A9B-BA76-4883-A365-71328E9D1E0D}" sibTransId="{BABE0AAD-83F0-4F30-9535-F70CB61B8A13}"/>
    <dgm:cxn modelId="{F81CB06F-16A5-47E3-8BB0-22A90553CB0B}" type="presOf" srcId="{BF617358-7CB9-4719-8E94-ADE33DDF7E86}" destId="{BB5D9140-FC9E-4DB1-9ADF-12EFB78F8040}" srcOrd="0" destOrd="0" presId="urn:microsoft.com/office/officeart/2005/8/layout/chevron1"/>
    <dgm:cxn modelId="{19A4B177-7278-4CB7-B968-82685AA43574}" srcId="{39033519-9E4E-4AE1-AA08-C337936BACEB}" destId="{52FD43F9-6295-49BD-B69F-D92BD4A74ED3}" srcOrd="0" destOrd="0" parTransId="{0D42BFF4-7692-4267-8F40-11185C8B0726}" sibTransId="{249C3AF1-C353-4B4F-9827-66BA05B00BE1}"/>
    <dgm:cxn modelId="{39410979-CEAE-47EE-8180-4E50852A284D}" srcId="{39033519-9E4E-4AE1-AA08-C337936BACEB}" destId="{A4405838-8C66-42FF-9248-D8BE5E4232F9}" srcOrd="6" destOrd="0" parTransId="{A14EB50A-9003-4DC2-9ED4-C92EFEFDE9AE}" sibTransId="{CAE4B110-0B4A-48D0-9142-A9AB8C5BE3F9}"/>
    <dgm:cxn modelId="{5CE0BB59-070F-45B6-BD99-73CD84AF3CC3}" type="presOf" srcId="{62A9A6F5-55A6-4065-A1AC-BAF5B81525A5}" destId="{4BAEDE3D-D204-48D9-A10D-B9473C2EA34A}" srcOrd="0" destOrd="0" presId="urn:microsoft.com/office/officeart/2005/8/layout/chevron1"/>
    <dgm:cxn modelId="{6FFBCD79-121A-4BAD-9749-2793FCF264C4}" type="presOf" srcId="{5495171F-9FE5-4E5B-B141-4CA6371C4DFE}" destId="{948C2BD5-CB8A-465E-B609-E2A144726F40}" srcOrd="0" destOrd="0" presId="urn:microsoft.com/office/officeart/2005/8/layout/chevron1"/>
    <dgm:cxn modelId="{CE5F667A-EA95-43AD-B06D-EFD837F9DAC1}" srcId="{39033519-9E4E-4AE1-AA08-C337936BACEB}" destId="{550673E1-E566-4F78-81D8-70919577CBA8}" srcOrd="4" destOrd="0" parTransId="{45586F4A-41D7-4512-84C9-9505528EFA00}" sibTransId="{F2D5AFB8-880F-4140-A229-951951B590EE}"/>
    <dgm:cxn modelId="{C2A18485-6EF3-4174-9E15-2217CE80E266}" type="presOf" srcId="{550673E1-E566-4F78-81D8-70919577CBA8}" destId="{3CC2D2C4-CD30-474B-A2DD-C5774376CB10}" srcOrd="0" destOrd="0" presId="urn:microsoft.com/office/officeart/2005/8/layout/chevron1"/>
    <dgm:cxn modelId="{26B391B4-34BB-4C41-AEFF-B3E092376407}" type="presOf" srcId="{A4405838-8C66-42FF-9248-D8BE5E4232F9}" destId="{2570F926-DB95-433B-863C-88AED5B17139}" srcOrd="0" destOrd="0" presId="urn:microsoft.com/office/officeart/2005/8/layout/chevron1"/>
    <dgm:cxn modelId="{F141E3C2-0C88-44E8-A26F-AF9D778F5B0B}" type="presOf" srcId="{0ED3AAFA-C416-41C3-AF95-B6B1D595793C}" destId="{0E0FFFEA-248D-47B8-B8BF-763219A88391}" srcOrd="0" destOrd="0" presId="urn:microsoft.com/office/officeart/2005/8/layout/chevron1"/>
    <dgm:cxn modelId="{61F0CCCB-3144-4404-BF31-7911E548F42F}" srcId="{39033519-9E4E-4AE1-AA08-C337936BACEB}" destId="{6C00A2C7-B95B-4BBA-8AC1-3AF77B5D37CF}" srcOrd="1" destOrd="0" parTransId="{ABAC0CF3-0808-4171-99E9-1506327A7F07}" sibTransId="{2A852595-8167-4E03-9090-BCA08847A0E8}"/>
    <dgm:cxn modelId="{774E91FE-D88C-4724-A1DD-5BD57A446043}" srcId="{39033519-9E4E-4AE1-AA08-C337936BACEB}" destId="{5495171F-9FE5-4E5B-B141-4CA6371C4DFE}" srcOrd="2" destOrd="0" parTransId="{7748D3BB-F4E1-4112-B035-F79D04FB4350}" sibTransId="{48ECE529-B4D5-44D1-91FB-CF9D2921C80D}"/>
    <dgm:cxn modelId="{DE0D064C-425F-4B94-B512-9E383A252FFA}" type="presParOf" srcId="{EEEE5C87-FAF5-4059-BA26-B862FCBD4431}" destId="{217DE3E8-6383-44F2-8082-6067F931D85E}" srcOrd="0" destOrd="0" presId="urn:microsoft.com/office/officeart/2005/8/layout/chevron1"/>
    <dgm:cxn modelId="{FCDFA66A-B673-4B17-928A-CA11E36F432B}" type="presParOf" srcId="{EEEE5C87-FAF5-4059-BA26-B862FCBD4431}" destId="{710B6714-3AA8-4DBA-BA87-6F6B2C074DC0}" srcOrd="1" destOrd="0" presId="urn:microsoft.com/office/officeart/2005/8/layout/chevron1"/>
    <dgm:cxn modelId="{05084BB6-6120-464D-A4E2-C7926080A28D}" type="presParOf" srcId="{EEEE5C87-FAF5-4059-BA26-B862FCBD4431}" destId="{F1536FC0-9878-4B99-9EAB-3106F7BD3171}" srcOrd="2" destOrd="0" presId="urn:microsoft.com/office/officeart/2005/8/layout/chevron1"/>
    <dgm:cxn modelId="{3034B35D-CD01-4A01-A7D6-393D9C0CDAA1}" type="presParOf" srcId="{EEEE5C87-FAF5-4059-BA26-B862FCBD4431}" destId="{AF82D719-9178-4A46-BE2E-825CD1C3AF84}" srcOrd="3" destOrd="0" presId="urn:microsoft.com/office/officeart/2005/8/layout/chevron1"/>
    <dgm:cxn modelId="{F4AE99A1-4317-4E7B-9A47-FAD0A2D6BF50}" type="presParOf" srcId="{EEEE5C87-FAF5-4059-BA26-B862FCBD4431}" destId="{948C2BD5-CB8A-465E-B609-E2A144726F40}" srcOrd="4" destOrd="0" presId="urn:microsoft.com/office/officeart/2005/8/layout/chevron1"/>
    <dgm:cxn modelId="{9046A39A-F708-47F5-94DB-5C79B9E63B7F}" type="presParOf" srcId="{EEEE5C87-FAF5-4059-BA26-B862FCBD4431}" destId="{29C8C6F6-4599-41DC-A8C1-8AAC1CCF4EFB}" srcOrd="5" destOrd="0" presId="urn:microsoft.com/office/officeart/2005/8/layout/chevron1"/>
    <dgm:cxn modelId="{197E0DDF-73DD-4FF2-B684-F4F7EB01C38A}" type="presParOf" srcId="{EEEE5C87-FAF5-4059-BA26-B862FCBD4431}" destId="{0E0FFFEA-248D-47B8-B8BF-763219A88391}" srcOrd="6" destOrd="0" presId="urn:microsoft.com/office/officeart/2005/8/layout/chevron1"/>
    <dgm:cxn modelId="{E44C3839-1CFC-4E96-8683-C0BDB940FF8E}" type="presParOf" srcId="{EEEE5C87-FAF5-4059-BA26-B862FCBD4431}" destId="{B555A391-BEEA-457B-ADEC-6BF26C3641CF}" srcOrd="7" destOrd="0" presId="urn:microsoft.com/office/officeart/2005/8/layout/chevron1"/>
    <dgm:cxn modelId="{111D39DB-28F3-470E-B7D1-FE0E7FF7623E}" type="presParOf" srcId="{EEEE5C87-FAF5-4059-BA26-B862FCBD4431}" destId="{3CC2D2C4-CD30-474B-A2DD-C5774376CB10}" srcOrd="8" destOrd="0" presId="urn:microsoft.com/office/officeart/2005/8/layout/chevron1"/>
    <dgm:cxn modelId="{683D82B2-21FD-4316-BB0F-449E852179A7}" type="presParOf" srcId="{EEEE5C87-FAF5-4059-BA26-B862FCBD4431}" destId="{4AE636CF-4CB8-4783-807F-E8D3AB963FF7}" srcOrd="9" destOrd="0" presId="urn:microsoft.com/office/officeart/2005/8/layout/chevron1"/>
    <dgm:cxn modelId="{1B19F186-8C98-47AD-8FF5-3077DFB136F6}" type="presParOf" srcId="{EEEE5C87-FAF5-4059-BA26-B862FCBD4431}" destId="{4BAEDE3D-D204-48D9-A10D-B9473C2EA34A}" srcOrd="10" destOrd="0" presId="urn:microsoft.com/office/officeart/2005/8/layout/chevron1"/>
    <dgm:cxn modelId="{24AC1202-4773-47C4-88A7-E92465E08D66}" type="presParOf" srcId="{EEEE5C87-FAF5-4059-BA26-B862FCBD4431}" destId="{AD0462E4-EB81-4148-85C0-8E9DD282C0C6}" srcOrd="11" destOrd="0" presId="urn:microsoft.com/office/officeart/2005/8/layout/chevron1"/>
    <dgm:cxn modelId="{6F6EE51B-F6FB-4F30-A388-A92C8EC601B3}" type="presParOf" srcId="{EEEE5C87-FAF5-4059-BA26-B862FCBD4431}" destId="{2570F926-DB95-433B-863C-88AED5B17139}" srcOrd="12" destOrd="0" presId="urn:microsoft.com/office/officeart/2005/8/layout/chevron1"/>
    <dgm:cxn modelId="{12DA901C-2620-4C65-9F21-4D54ED741276}" type="presParOf" srcId="{EEEE5C87-FAF5-4059-BA26-B862FCBD4431}" destId="{73978614-35FA-40B0-A1BC-FF7DC5CCEB5F}" srcOrd="13" destOrd="0" presId="urn:microsoft.com/office/officeart/2005/8/layout/chevron1"/>
    <dgm:cxn modelId="{A3BC6E13-9F47-4BE1-8EFE-33914B0ED912}" type="presParOf" srcId="{EEEE5C87-FAF5-4059-BA26-B862FCBD4431}" destId="{BB5D9140-FC9E-4DB1-9ADF-12EFB78F804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033519-9E4E-4AE1-AA08-C337936BACE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2FD43F9-6295-49BD-B69F-D92BD4A74ED3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Problem statement </a:t>
          </a:r>
        </a:p>
      </dgm:t>
    </dgm:pt>
    <dgm:pt modelId="{0D42BFF4-7692-4267-8F40-11185C8B0726}" type="parTrans" cxnId="{19A4B177-7278-4CB7-B968-82685AA43574}">
      <dgm:prSet/>
      <dgm:spPr/>
      <dgm:t>
        <a:bodyPr/>
        <a:lstStyle/>
        <a:p>
          <a:endParaRPr lang="en-IN"/>
        </a:p>
      </dgm:t>
    </dgm:pt>
    <dgm:pt modelId="{249C3AF1-C353-4B4F-9827-66BA05B00BE1}" type="sibTrans" cxnId="{19A4B177-7278-4CB7-B968-82685AA43574}">
      <dgm:prSet/>
      <dgm:spPr/>
      <dgm:t>
        <a:bodyPr/>
        <a:lstStyle/>
        <a:p>
          <a:endParaRPr lang="en-IN"/>
        </a:p>
      </dgm:t>
    </dgm:pt>
    <dgm:pt modelId="{6C00A2C7-B95B-4BBA-8AC1-3AF77B5D37CF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Consumer insights </a:t>
          </a:r>
        </a:p>
      </dgm:t>
    </dgm:pt>
    <dgm:pt modelId="{ABAC0CF3-0808-4171-99E9-1506327A7F07}" type="parTrans" cxnId="{61F0CCCB-3144-4404-BF31-7911E548F42F}">
      <dgm:prSet/>
      <dgm:spPr/>
      <dgm:t>
        <a:bodyPr/>
        <a:lstStyle/>
        <a:p>
          <a:endParaRPr lang="en-IN"/>
        </a:p>
      </dgm:t>
    </dgm:pt>
    <dgm:pt modelId="{2A852595-8167-4E03-9090-BCA08847A0E8}" type="sibTrans" cxnId="{61F0CCCB-3144-4404-BF31-7911E548F42F}">
      <dgm:prSet/>
      <dgm:spPr/>
      <dgm:t>
        <a:bodyPr/>
        <a:lstStyle/>
        <a:p>
          <a:endParaRPr lang="en-IN"/>
        </a:p>
      </dgm:t>
    </dgm:pt>
    <dgm:pt modelId="{5495171F-9FE5-4E5B-B141-4CA6371C4DFE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Rationale </a:t>
          </a:r>
        </a:p>
      </dgm:t>
    </dgm:pt>
    <dgm:pt modelId="{7748D3BB-F4E1-4112-B035-F79D04FB4350}" type="parTrans" cxnId="{774E91FE-D88C-4724-A1DD-5BD57A446043}">
      <dgm:prSet/>
      <dgm:spPr/>
      <dgm:t>
        <a:bodyPr/>
        <a:lstStyle/>
        <a:p>
          <a:endParaRPr lang="en-IN"/>
        </a:p>
      </dgm:t>
    </dgm:pt>
    <dgm:pt modelId="{48ECE529-B4D5-44D1-91FB-CF9D2921C80D}" type="sibTrans" cxnId="{774E91FE-D88C-4724-A1DD-5BD57A446043}">
      <dgm:prSet/>
      <dgm:spPr/>
      <dgm:t>
        <a:bodyPr/>
        <a:lstStyle/>
        <a:p>
          <a:endParaRPr lang="en-IN"/>
        </a:p>
      </dgm:t>
    </dgm:pt>
    <dgm:pt modelId="{0ED3AAFA-C416-41C3-AF95-B6B1D595793C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Narrative change </a:t>
          </a:r>
        </a:p>
      </dgm:t>
    </dgm:pt>
    <dgm:pt modelId="{B0772A82-984A-4FBD-B692-1D218470A861}" type="parTrans" cxnId="{B2389A35-D122-4A5E-881F-91956F570A6F}">
      <dgm:prSet/>
      <dgm:spPr/>
      <dgm:t>
        <a:bodyPr/>
        <a:lstStyle/>
        <a:p>
          <a:endParaRPr lang="en-IN"/>
        </a:p>
      </dgm:t>
    </dgm:pt>
    <dgm:pt modelId="{E620234E-7135-452B-8DDB-7B431DF3715E}" type="sibTrans" cxnId="{B2389A35-D122-4A5E-881F-91956F570A6F}">
      <dgm:prSet/>
      <dgm:spPr/>
      <dgm:t>
        <a:bodyPr/>
        <a:lstStyle/>
        <a:p>
          <a:endParaRPr lang="en-IN"/>
        </a:p>
      </dgm:t>
    </dgm:pt>
    <dgm:pt modelId="{550673E1-E566-4F78-81D8-70919577CBA8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Product innovation</a:t>
          </a:r>
        </a:p>
      </dgm:t>
    </dgm:pt>
    <dgm:pt modelId="{45586F4A-41D7-4512-84C9-9505528EFA00}" type="parTrans" cxnId="{CE5F667A-EA95-43AD-B06D-EFD837F9DAC1}">
      <dgm:prSet/>
      <dgm:spPr/>
      <dgm:t>
        <a:bodyPr/>
        <a:lstStyle/>
        <a:p>
          <a:endParaRPr lang="en-IN"/>
        </a:p>
      </dgm:t>
    </dgm:pt>
    <dgm:pt modelId="{F2D5AFB8-880F-4140-A229-951951B590EE}" type="sibTrans" cxnId="{CE5F667A-EA95-43AD-B06D-EFD837F9DAC1}">
      <dgm:prSet/>
      <dgm:spPr/>
      <dgm:t>
        <a:bodyPr/>
        <a:lstStyle/>
        <a:p>
          <a:endParaRPr lang="en-IN"/>
        </a:p>
      </dgm:t>
    </dgm:pt>
    <dgm:pt modelId="{62A9A6F5-55A6-4065-A1AC-BAF5B81525A5}">
      <dgm:prSet phldrT="[Text]"/>
      <dgm:spPr>
        <a:solidFill>
          <a:srgbClr val="FF9393"/>
        </a:solidFill>
      </dgm:spPr>
      <dgm:t>
        <a:bodyPr/>
        <a:lstStyle/>
        <a:p>
          <a:r>
            <a:rPr lang="en-IN" b="1">
              <a:solidFill>
                <a:sysClr val="windowText" lastClr="000000"/>
              </a:solidFill>
            </a:rPr>
            <a:t>Communication strategy</a:t>
          </a:r>
        </a:p>
      </dgm:t>
    </dgm:pt>
    <dgm:pt modelId="{03257A9B-BA76-4883-A365-71328E9D1E0D}" type="parTrans" cxnId="{8831D248-289B-4DB7-B689-00FB47B99EF7}">
      <dgm:prSet/>
      <dgm:spPr/>
      <dgm:t>
        <a:bodyPr/>
        <a:lstStyle/>
        <a:p>
          <a:endParaRPr lang="en-IN"/>
        </a:p>
      </dgm:t>
    </dgm:pt>
    <dgm:pt modelId="{BABE0AAD-83F0-4F30-9535-F70CB61B8A13}" type="sibTrans" cxnId="{8831D248-289B-4DB7-B689-00FB47B99EF7}">
      <dgm:prSet/>
      <dgm:spPr/>
      <dgm:t>
        <a:bodyPr/>
        <a:lstStyle/>
        <a:p>
          <a:endParaRPr lang="en-IN"/>
        </a:p>
      </dgm:t>
    </dgm:pt>
    <dgm:pt modelId="{A4405838-8C66-42FF-9248-D8BE5E4232F9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Points of purchase </a:t>
          </a:r>
        </a:p>
      </dgm:t>
    </dgm:pt>
    <dgm:pt modelId="{A14EB50A-9003-4DC2-9ED4-C92EFEFDE9AE}" type="parTrans" cxnId="{39410979-CEAE-47EE-8180-4E50852A284D}">
      <dgm:prSet/>
      <dgm:spPr/>
      <dgm:t>
        <a:bodyPr/>
        <a:lstStyle/>
        <a:p>
          <a:endParaRPr lang="en-IN"/>
        </a:p>
      </dgm:t>
    </dgm:pt>
    <dgm:pt modelId="{CAE4B110-0B4A-48D0-9142-A9AB8C5BE3F9}" type="sibTrans" cxnId="{39410979-CEAE-47EE-8180-4E50852A284D}">
      <dgm:prSet/>
      <dgm:spPr/>
      <dgm:t>
        <a:bodyPr/>
        <a:lstStyle/>
        <a:p>
          <a:endParaRPr lang="en-IN"/>
        </a:p>
      </dgm:t>
    </dgm:pt>
    <dgm:pt modelId="{BF617358-7CB9-4719-8E94-ADE33DDF7E86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Key financials </a:t>
          </a:r>
        </a:p>
      </dgm:t>
    </dgm:pt>
    <dgm:pt modelId="{3133C27B-3CE6-42B8-B4BD-0E8EB1710FC5}" type="parTrans" cxnId="{384B6539-876C-4849-BADF-5C59B64EADF7}">
      <dgm:prSet/>
      <dgm:spPr/>
      <dgm:t>
        <a:bodyPr/>
        <a:lstStyle/>
        <a:p>
          <a:endParaRPr lang="en-IN"/>
        </a:p>
      </dgm:t>
    </dgm:pt>
    <dgm:pt modelId="{D8C36EC8-3780-4D9A-8AA9-17124768CE05}" type="sibTrans" cxnId="{384B6539-876C-4849-BADF-5C59B64EADF7}">
      <dgm:prSet/>
      <dgm:spPr/>
      <dgm:t>
        <a:bodyPr/>
        <a:lstStyle/>
        <a:p>
          <a:endParaRPr lang="en-IN"/>
        </a:p>
      </dgm:t>
    </dgm:pt>
    <dgm:pt modelId="{EEEE5C87-FAF5-4059-BA26-B862FCBD4431}" type="pres">
      <dgm:prSet presAssocID="{39033519-9E4E-4AE1-AA08-C337936BACEB}" presName="Name0" presStyleCnt="0">
        <dgm:presLayoutVars>
          <dgm:dir/>
          <dgm:animLvl val="lvl"/>
          <dgm:resizeHandles val="exact"/>
        </dgm:presLayoutVars>
      </dgm:prSet>
      <dgm:spPr/>
    </dgm:pt>
    <dgm:pt modelId="{217DE3E8-6383-44F2-8082-6067F931D85E}" type="pres">
      <dgm:prSet presAssocID="{52FD43F9-6295-49BD-B69F-D92BD4A74ED3}" presName="parTxOnly" presStyleLbl="node1" presStyleIdx="0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710B6714-3AA8-4DBA-BA87-6F6B2C074DC0}" type="pres">
      <dgm:prSet presAssocID="{249C3AF1-C353-4B4F-9827-66BA05B00BE1}" presName="parTxOnlySpace" presStyleCnt="0"/>
      <dgm:spPr/>
    </dgm:pt>
    <dgm:pt modelId="{F1536FC0-9878-4B99-9EAB-3106F7BD3171}" type="pres">
      <dgm:prSet presAssocID="{6C00A2C7-B95B-4BBA-8AC1-3AF77B5D37CF}" presName="parTxOnly" presStyleLbl="node1" presStyleIdx="1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AF82D719-9178-4A46-BE2E-825CD1C3AF84}" type="pres">
      <dgm:prSet presAssocID="{2A852595-8167-4E03-9090-BCA08847A0E8}" presName="parTxOnlySpace" presStyleCnt="0"/>
      <dgm:spPr/>
    </dgm:pt>
    <dgm:pt modelId="{948C2BD5-CB8A-465E-B609-E2A144726F40}" type="pres">
      <dgm:prSet presAssocID="{5495171F-9FE5-4E5B-B141-4CA6371C4DFE}" presName="parTxOnly" presStyleLbl="node1" presStyleIdx="2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29C8C6F6-4599-41DC-A8C1-8AAC1CCF4EFB}" type="pres">
      <dgm:prSet presAssocID="{48ECE529-B4D5-44D1-91FB-CF9D2921C80D}" presName="parTxOnlySpace" presStyleCnt="0"/>
      <dgm:spPr/>
    </dgm:pt>
    <dgm:pt modelId="{0E0FFFEA-248D-47B8-B8BF-763219A88391}" type="pres">
      <dgm:prSet presAssocID="{0ED3AAFA-C416-41C3-AF95-B6B1D595793C}" presName="parTxOnly" presStyleLbl="node1" presStyleIdx="3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B555A391-BEEA-457B-ADEC-6BF26C3641CF}" type="pres">
      <dgm:prSet presAssocID="{E620234E-7135-452B-8DDB-7B431DF3715E}" presName="parTxOnlySpace" presStyleCnt="0"/>
      <dgm:spPr/>
    </dgm:pt>
    <dgm:pt modelId="{3CC2D2C4-CD30-474B-A2DD-C5774376CB10}" type="pres">
      <dgm:prSet presAssocID="{550673E1-E566-4F78-81D8-70919577CBA8}" presName="parTxOnly" presStyleLbl="node1" presStyleIdx="4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4AE636CF-4CB8-4783-807F-E8D3AB963FF7}" type="pres">
      <dgm:prSet presAssocID="{F2D5AFB8-880F-4140-A229-951951B590EE}" presName="parTxOnlySpace" presStyleCnt="0"/>
      <dgm:spPr/>
    </dgm:pt>
    <dgm:pt modelId="{4BAEDE3D-D204-48D9-A10D-B9473C2EA34A}" type="pres">
      <dgm:prSet presAssocID="{62A9A6F5-55A6-4065-A1AC-BAF5B81525A5}" presName="parTxOnly" presStyleLbl="node1" presStyleIdx="5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AD0462E4-EB81-4148-85C0-8E9DD282C0C6}" type="pres">
      <dgm:prSet presAssocID="{BABE0AAD-83F0-4F30-9535-F70CB61B8A13}" presName="parTxOnlySpace" presStyleCnt="0"/>
      <dgm:spPr/>
    </dgm:pt>
    <dgm:pt modelId="{2570F926-DB95-433B-863C-88AED5B17139}" type="pres">
      <dgm:prSet presAssocID="{A4405838-8C66-42FF-9248-D8BE5E4232F9}" presName="parTxOnly" presStyleLbl="node1" presStyleIdx="6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73978614-35FA-40B0-A1BC-FF7DC5CCEB5F}" type="pres">
      <dgm:prSet presAssocID="{CAE4B110-0B4A-48D0-9142-A9AB8C5BE3F9}" presName="parTxOnlySpace" presStyleCnt="0"/>
      <dgm:spPr/>
    </dgm:pt>
    <dgm:pt modelId="{BB5D9140-FC9E-4DB1-9ADF-12EFB78F8040}" type="pres">
      <dgm:prSet presAssocID="{BF617358-7CB9-4719-8E94-ADE33DDF7E86}" presName="parTxOnly" presStyleLbl="node1" presStyleIdx="7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</dgm:ptLst>
  <dgm:cxnLst>
    <dgm:cxn modelId="{EB223800-9FFF-46DA-8B61-F7E4A22FF66E}" type="presOf" srcId="{39033519-9E4E-4AE1-AA08-C337936BACEB}" destId="{EEEE5C87-FAF5-4059-BA26-B862FCBD4431}" srcOrd="0" destOrd="0" presId="urn:microsoft.com/office/officeart/2005/8/layout/chevron1"/>
    <dgm:cxn modelId="{12B03718-B9A6-462A-8F57-8AB5FDA16216}" type="presOf" srcId="{6C00A2C7-B95B-4BBA-8AC1-3AF77B5D37CF}" destId="{F1536FC0-9878-4B99-9EAB-3106F7BD3171}" srcOrd="0" destOrd="0" presId="urn:microsoft.com/office/officeart/2005/8/layout/chevron1"/>
    <dgm:cxn modelId="{CFAD522A-D601-4D08-9FF3-EDBC420D8652}" type="presOf" srcId="{52FD43F9-6295-49BD-B69F-D92BD4A74ED3}" destId="{217DE3E8-6383-44F2-8082-6067F931D85E}" srcOrd="0" destOrd="0" presId="urn:microsoft.com/office/officeart/2005/8/layout/chevron1"/>
    <dgm:cxn modelId="{B2389A35-D122-4A5E-881F-91956F570A6F}" srcId="{39033519-9E4E-4AE1-AA08-C337936BACEB}" destId="{0ED3AAFA-C416-41C3-AF95-B6B1D595793C}" srcOrd="3" destOrd="0" parTransId="{B0772A82-984A-4FBD-B692-1D218470A861}" sibTransId="{E620234E-7135-452B-8DDB-7B431DF3715E}"/>
    <dgm:cxn modelId="{384B6539-876C-4849-BADF-5C59B64EADF7}" srcId="{39033519-9E4E-4AE1-AA08-C337936BACEB}" destId="{BF617358-7CB9-4719-8E94-ADE33DDF7E86}" srcOrd="7" destOrd="0" parTransId="{3133C27B-3CE6-42B8-B4BD-0E8EB1710FC5}" sibTransId="{D8C36EC8-3780-4D9A-8AA9-17124768CE05}"/>
    <dgm:cxn modelId="{8831D248-289B-4DB7-B689-00FB47B99EF7}" srcId="{39033519-9E4E-4AE1-AA08-C337936BACEB}" destId="{62A9A6F5-55A6-4065-A1AC-BAF5B81525A5}" srcOrd="5" destOrd="0" parTransId="{03257A9B-BA76-4883-A365-71328E9D1E0D}" sibTransId="{BABE0AAD-83F0-4F30-9535-F70CB61B8A13}"/>
    <dgm:cxn modelId="{F81CB06F-16A5-47E3-8BB0-22A90553CB0B}" type="presOf" srcId="{BF617358-7CB9-4719-8E94-ADE33DDF7E86}" destId="{BB5D9140-FC9E-4DB1-9ADF-12EFB78F8040}" srcOrd="0" destOrd="0" presId="urn:microsoft.com/office/officeart/2005/8/layout/chevron1"/>
    <dgm:cxn modelId="{19A4B177-7278-4CB7-B968-82685AA43574}" srcId="{39033519-9E4E-4AE1-AA08-C337936BACEB}" destId="{52FD43F9-6295-49BD-B69F-D92BD4A74ED3}" srcOrd="0" destOrd="0" parTransId="{0D42BFF4-7692-4267-8F40-11185C8B0726}" sibTransId="{249C3AF1-C353-4B4F-9827-66BA05B00BE1}"/>
    <dgm:cxn modelId="{39410979-CEAE-47EE-8180-4E50852A284D}" srcId="{39033519-9E4E-4AE1-AA08-C337936BACEB}" destId="{A4405838-8C66-42FF-9248-D8BE5E4232F9}" srcOrd="6" destOrd="0" parTransId="{A14EB50A-9003-4DC2-9ED4-C92EFEFDE9AE}" sibTransId="{CAE4B110-0B4A-48D0-9142-A9AB8C5BE3F9}"/>
    <dgm:cxn modelId="{5CE0BB59-070F-45B6-BD99-73CD84AF3CC3}" type="presOf" srcId="{62A9A6F5-55A6-4065-A1AC-BAF5B81525A5}" destId="{4BAEDE3D-D204-48D9-A10D-B9473C2EA34A}" srcOrd="0" destOrd="0" presId="urn:microsoft.com/office/officeart/2005/8/layout/chevron1"/>
    <dgm:cxn modelId="{6FFBCD79-121A-4BAD-9749-2793FCF264C4}" type="presOf" srcId="{5495171F-9FE5-4E5B-B141-4CA6371C4DFE}" destId="{948C2BD5-CB8A-465E-B609-E2A144726F40}" srcOrd="0" destOrd="0" presId="urn:microsoft.com/office/officeart/2005/8/layout/chevron1"/>
    <dgm:cxn modelId="{CE5F667A-EA95-43AD-B06D-EFD837F9DAC1}" srcId="{39033519-9E4E-4AE1-AA08-C337936BACEB}" destId="{550673E1-E566-4F78-81D8-70919577CBA8}" srcOrd="4" destOrd="0" parTransId="{45586F4A-41D7-4512-84C9-9505528EFA00}" sibTransId="{F2D5AFB8-880F-4140-A229-951951B590EE}"/>
    <dgm:cxn modelId="{C2A18485-6EF3-4174-9E15-2217CE80E266}" type="presOf" srcId="{550673E1-E566-4F78-81D8-70919577CBA8}" destId="{3CC2D2C4-CD30-474B-A2DD-C5774376CB10}" srcOrd="0" destOrd="0" presId="urn:microsoft.com/office/officeart/2005/8/layout/chevron1"/>
    <dgm:cxn modelId="{26B391B4-34BB-4C41-AEFF-B3E092376407}" type="presOf" srcId="{A4405838-8C66-42FF-9248-D8BE5E4232F9}" destId="{2570F926-DB95-433B-863C-88AED5B17139}" srcOrd="0" destOrd="0" presId="urn:microsoft.com/office/officeart/2005/8/layout/chevron1"/>
    <dgm:cxn modelId="{F141E3C2-0C88-44E8-A26F-AF9D778F5B0B}" type="presOf" srcId="{0ED3AAFA-C416-41C3-AF95-B6B1D595793C}" destId="{0E0FFFEA-248D-47B8-B8BF-763219A88391}" srcOrd="0" destOrd="0" presId="urn:microsoft.com/office/officeart/2005/8/layout/chevron1"/>
    <dgm:cxn modelId="{61F0CCCB-3144-4404-BF31-7911E548F42F}" srcId="{39033519-9E4E-4AE1-AA08-C337936BACEB}" destId="{6C00A2C7-B95B-4BBA-8AC1-3AF77B5D37CF}" srcOrd="1" destOrd="0" parTransId="{ABAC0CF3-0808-4171-99E9-1506327A7F07}" sibTransId="{2A852595-8167-4E03-9090-BCA08847A0E8}"/>
    <dgm:cxn modelId="{774E91FE-D88C-4724-A1DD-5BD57A446043}" srcId="{39033519-9E4E-4AE1-AA08-C337936BACEB}" destId="{5495171F-9FE5-4E5B-B141-4CA6371C4DFE}" srcOrd="2" destOrd="0" parTransId="{7748D3BB-F4E1-4112-B035-F79D04FB4350}" sibTransId="{48ECE529-B4D5-44D1-91FB-CF9D2921C80D}"/>
    <dgm:cxn modelId="{DE0D064C-425F-4B94-B512-9E383A252FFA}" type="presParOf" srcId="{EEEE5C87-FAF5-4059-BA26-B862FCBD4431}" destId="{217DE3E8-6383-44F2-8082-6067F931D85E}" srcOrd="0" destOrd="0" presId="urn:microsoft.com/office/officeart/2005/8/layout/chevron1"/>
    <dgm:cxn modelId="{FCDFA66A-B673-4B17-928A-CA11E36F432B}" type="presParOf" srcId="{EEEE5C87-FAF5-4059-BA26-B862FCBD4431}" destId="{710B6714-3AA8-4DBA-BA87-6F6B2C074DC0}" srcOrd="1" destOrd="0" presId="urn:microsoft.com/office/officeart/2005/8/layout/chevron1"/>
    <dgm:cxn modelId="{05084BB6-6120-464D-A4E2-C7926080A28D}" type="presParOf" srcId="{EEEE5C87-FAF5-4059-BA26-B862FCBD4431}" destId="{F1536FC0-9878-4B99-9EAB-3106F7BD3171}" srcOrd="2" destOrd="0" presId="urn:microsoft.com/office/officeart/2005/8/layout/chevron1"/>
    <dgm:cxn modelId="{3034B35D-CD01-4A01-A7D6-393D9C0CDAA1}" type="presParOf" srcId="{EEEE5C87-FAF5-4059-BA26-B862FCBD4431}" destId="{AF82D719-9178-4A46-BE2E-825CD1C3AF84}" srcOrd="3" destOrd="0" presId="urn:microsoft.com/office/officeart/2005/8/layout/chevron1"/>
    <dgm:cxn modelId="{F4AE99A1-4317-4E7B-9A47-FAD0A2D6BF50}" type="presParOf" srcId="{EEEE5C87-FAF5-4059-BA26-B862FCBD4431}" destId="{948C2BD5-CB8A-465E-B609-E2A144726F40}" srcOrd="4" destOrd="0" presId="urn:microsoft.com/office/officeart/2005/8/layout/chevron1"/>
    <dgm:cxn modelId="{9046A39A-F708-47F5-94DB-5C79B9E63B7F}" type="presParOf" srcId="{EEEE5C87-FAF5-4059-BA26-B862FCBD4431}" destId="{29C8C6F6-4599-41DC-A8C1-8AAC1CCF4EFB}" srcOrd="5" destOrd="0" presId="urn:microsoft.com/office/officeart/2005/8/layout/chevron1"/>
    <dgm:cxn modelId="{197E0DDF-73DD-4FF2-B684-F4F7EB01C38A}" type="presParOf" srcId="{EEEE5C87-FAF5-4059-BA26-B862FCBD4431}" destId="{0E0FFFEA-248D-47B8-B8BF-763219A88391}" srcOrd="6" destOrd="0" presId="urn:microsoft.com/office/officeart/2005/8/layout/chevron1"/>
    <dgm:cxn modelId="{E44C3839-1CFC-4E96-8683-C0BDB940FF8E}" type="presParOf" srcId="{EEEE5C87-FAF5-4059-BA26-B862FCBD4431}" destId="{B555A391-BEEA-457B-ADEC-6BF26C3641CF}" srcOrd="7" destOrd="0" presId="urn:microsoft.com/office/officeart/2005/8/layout/chevron1"/>
    <dgm:cxn modelId="{111D39DB-28F3-470E-B7D1-FE0E7FF7623E}" type="presParOf" srcId="{EEEE5C87-FAF5-4059-BA26-B862FCBD4431}" destId="{3CC2D2C4-CD30-474B-A2DD-C5774376CB10}" srcOrd="8" destOrd="0" presId="urn:microsoft.com/office/officeart/2005/8/layout/chevron1"/>
    <dgm:cxn modelId="{683D82B2-21FD-4316-BB0F-449E852179A7}" type="presParOf" srcId="{EEEE5C87-FAF5-4059-BA26-B862FCBD4431}" destId="{4AE636CF-4CB8-4783-807F-E8D3AB963FF7}" srcOrd="9" destOrd="0" presId="urn:microsoft.com/office/officeart/2005/8/layout/chevron1"/>
    <dgm:cxn modelId="{1B19F186-8C98-47AD-8FF5-3077DFB136F6}" type="presParOf" srcId="{EEEE5C87-FAF5-4059-BA26-B862FCBD4431}" destId="{4BAEDE3D-D204-48D9-A10D-B9473C2EA34A}" srcOrd="10" destOrd="0" presId="urn:microsoft.com/office/officeart/2005/8/layout/chevron1"/>
    <dgm:cxn modelId="{24AC1202-4773-47C4-88A7-E92465E08D66}" type="presParOf" srcId="{EEEE5C87-FAF5-4059-BA26-B862FCBD4431}" destId="{AD0462E4-EB81-4148-85C0-8E9DD282C0C6}" srcOrd="11" destOrd="0" presId="urn:microsoft.com/office/officeart/2005/8/layout/chevron1"/>
    <dgm:cxn modelId="{6F6EE51B-F6FB-4F30-A388-A92C8EC601B3}" type="presParOf" srcId="{EEEE5C87-FAF5-4059-BA26-B862FCBD4431}" destId="{2570F926-DB95-433B-863C-88AED5B17139}" srcOrd="12" destOrd="0" presId="urn:microsoft.com/office/officeart/2005/8/layout/chevron1"/>
    <dgm:cxn modelId="{12DA901C-2620-4C65-9F21-4D54ED741276}" type="presParOf" srcId="{EEEE5C87-FAF5-4059-BA26-B862FCBD4431}" destId="{73978614-35FA-40B0-A1BC-FF7DC5CCEB5F}" srcOrd="13" destOrd="0" presId="urn:microsoft.com/office/officeart/2005/8/layout/chevron1"/>
    <dgm:cxn modelId="{A3BC6E13-9F47-4BE1-8EFE-33914B0ED912}" type="presParOf" srcId="{EEEE5C87-FAF5-4059-BA26-B862FCBD4431}" destId="{BB5D9140-FC9E-4DB1-9ADF-12EFB78F804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033519-9E4E-4AE1-AA08-C337936BACE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2FD43F9-6295-49BD-B69F-D92BD4A74ED3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Problem statement </a:t>
          </a:r>
        </a:p>
      </dgm:t>
    </dgm:pt>
    <dgm:pt modelId="{0D42BFF4-7692-4267-8F40-11185C8B0726}" type="parTrans" cxnId="{19A4B177-7278-4CB7-B968-82685AA43574}">
      <dgm:prSet/>
      <dgm:spPr/>
      <dgm:t>
        <a:bodyPr/>
        <a:lstStyle/>
        <a:p>
          <a:endParaRPr lang="en-IN"/>
        </a:p>
      </dgm:t>
    </dgm:pt>
    <dgm:pt modelId="{249C3AF1-C353-4B4F-9827-66BA05B00BE1}" type="sibTrans" cxnId="{19A4B177-7278-4CB7-B968-82685AA43574}">
      <dgm:prSet/>
      <dgm:spPr/>
      <dgm:t>
        <a:bodyPr/>
        <a:lstStyle/>
        <a:p>
          <a:endParaRPr lang="en-IN"/>
        </a:p>
      </dgm:t>
    </dgm:pt>
    <dgm:pt modelId="{6C00A2C7-B95B-4BBA-8AC1-3AF77B5D37CF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Consumer insights </a:t>
          </a:r>
        </a:p>
      </dgm:t>
    </dgm:pt>
    <dgm:pt modelId="{ABAC0CF3-0808-4171-99E9-1506327A7F07}" type="parTrans" cxnId="{61F0CCCB-3144-4404-BF31-7911E548F42F}">
      <dgm:prSet/>
      <dgm:spPr/>
      <dgm:t>
        <a:bodyPr/>
        <a:lstStyle/>
        <a:p>
          <a:endParaRPr lang="en-IN"/>
        </a:p>
      </dgm:t>
    </dgm:pt>
    <dgm:pt modelId="{2A852595-8167-4E03-9090-BCA08847A0E8}" type="sibTrans" cxnId="{61F0CCCB-3144-4404-BF31-7911E548F42F}">
      <dgm:prSet/>
      <dgm:spPr/>
      <dgm:t>
        <a:bodyPr/>
        <a:lstStyle/>
        <a:p>
          <a:endParaRPr lang="en-IN"/>
        </a:p>
      </dgm:t>
    </dgm:pt>
    <dgm:pt modelId="{5495171F-9FE5-4E5B-B141-4CA6371C4DFE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Rationale </a:t>
          </a:r>
        </a:p>
      </dgm:t>
    </dgm:pt>
    <dgm:pt modelId="{7748D3BB-F4E1-4112-B035-F79D04FB4350}" type="parTrans" cxnId="{774E91FE-D88C-4724-A1DD-5BD57A446043}">
      <dgm:prSet/>
      <dgm:spPr/>
      <dgm:t>
        <a:bodyPr/>
        <a:lstStyle/>
        <a:p>
          <a:endParaRPr lang="en-IN"/>
        </a:p>
      </dgm:t>
    </dgm:pt>
    <dgm:pt modelId="{48ECE529-B4D5-44D1-91FB-CF9D2921C80D}" type="sibTrans" cxnId="{774E91FE-D88C-4724-A1DD-5BD57A446043}">
      <dgm:prSet/>
      <dgm:spPr/>
      <dgm:t>
        <a:bodyPr/>
        <a:lstStyle/>
        <a:p>
          <a:endParaRPr lang="en-IN"/>
        </a:p>
      </dgm:t>
    </dgm:pt>
    <dgm:pt modelId="{0ED3AAFA-C416-41C3-AF95-B6B1D595793C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Narrative change </a:t>
          </a:r>
        </a:p>
      </dgm:t>
    </dgm:pt>
    <dgm:pt modelId="{B0772A82-984A-4FBD-B692-1D218470A861}" type="parTrans" cxnId="{B2389A35-D122-4A5E-881F-91956F570A6F}">
      <dgm:prSet/>
      <dgm:spPr/>
      <dgm:t>
        <a:bodyPr/>
        <a:lstStyle/>
        <a:p>
          <a:endParaRPr lang="en-IN"/>
        </a:p>
      </dgm:t>
    </dgm:pt>
    <dgm:pt modelId="{E620234E-7135-452B-8DDB-7B431DF3715E}" type="sibTrans" cxnId="{B2389A35-D122-4A5E-881F-91956F570A6F}">
      <dgm:prSet/>
      <dgm:spPr/>
      <dgm:t>
        <a:bodyPr/>
        <a:lstStyle/>
        <a:p>
          <a:endParaRPr lang="en-IN"/>
        </a:p>
      </dgm:t>
    </dgm:pt>
    <dgm:pt modelId="{550673E1-E566-4F78-81D8-70919577CBA8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Product innovation</a:t>
          </a:r>
        </a:p>
      </dgm:t>
    </dgm:pt>
    <dgm:pt modelId="{45586F4A-41D7-4512-84C9-9505528EFA00}" type="parTrans" cxnId="{CE5F667A-EA95-43AD-B06D-EFD837F9DAC1}">
      <dgm:prSet/>
      <dgm:spPr/>
      <dgm:t>
        <a:bodyPr/>
        <a:lstStyle/>
        <a:p>
          <a:endParaRPr lang="en-IN"/>
        </a:p>
      </dgm:t>
    </dgm:pt>
    <dgm:pt modelId="{F2D5AFB8-880F-4140-A229-951951B590EE}" type="sibTrans" cxnId="{CE5F667A-EA95-43AD-B06D-EFD837F9DAC1}">
      <dgm:prSet/>
      <dgm:spPr/>
      <dgm:t>
        <a:bodyPr/>
        <a:lstStyle/>
        <a:p>
          <a:endParaRPr lang="en-IN"/>
        </a:p>
      </dgm:t>
    </dgm:pt>
    <dgm:pt modelId="{62A9A6F5-55A6-4065-A1AC-BAF5B81525A5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Communication strategy</a:t>
          </a:r>
        </a:p>
      </dgm:t>
    </dgm:pt>
    <dgm:pt modelId="{03257A9B-BA76-4883-A365-71328E9D1E0D}" type="parTrans" cxnId="{8831D248-289B-4DB7-B689-00FB47B99EF7}">
      <dgm:prSet/>
      <dgm:spPr/>
      <dgm:t>
        <a:bodyPr/>
        <a:lstStyle/>
        <a:p>
          <a:endParaRPr lang="en-IN"/>
        </a:p>
      </dgm:t>
    </dgm:pt>
    <dgm:pt modelId="{BABE0AAD-83F0-4F30-9535-F70CB61B8A13}" type="sibTrans" cxnId="{8831D248-289B-4DB7-B689-00FB47B99EF7}">
      <dgm:prSet/>
      <dgm:spPr/>
      <dgm:t>
        <a:bodyPr/>
        <a:lstStyle/>
        <a:p>
          <a:endParaRPr lang="en-IN"/>
        </a:p>
      </dgm:t>
    </dgm:pt>
    <dgm:pt modelId="{A4405838-8C66-42FF-9248-D8BE5E4232F9}">
      <dgm:prSet phldrT="[Text]"/>
      <dgm:spPr>
        <a:solidFill>
          <a:srgbClr val="FF9393"/>
        </a:solidFill>
      </dgm:spPr>
      <dgm:t>
        <a:bodyPr/>
        <a:lstStyle/>
        <a:p>
          <a:r>
            <a:rPr lang="en-IN" b="1">
              <a:solidFill>
                <a:sysClr val="windowText" lastClr="000000"/>
              </a:solidFill>
            </a:rPr>
            <a:t>Points of purchase </a:t>
          </a:r>
        </a:p>
      </dgm:t>
    </dgm:pt>
    <dgm:pt modelId="{A14EB50A-9003-4DC2-9ED4-C92EFEFDE9AE}" type="parTrans" cxnId="{39410979-CEAE-47EE-8180-4E50852A284D}">
      <dgm:prSet/>
      <dgm:spPr/>
      <dgm:t>
        <a:bodyPr/>
        <a:lstStyle/>
        <a:p>
          <a:endParaRPr lang="en-IN"/>
        </a:p>
      </dgm:t>
    </dgm:pt>
    <dgm:pt modelId="{CAE4B110-0B4A-48D0-9142-A9AB8C5BE3F9}" type="sibTrans" cxnId="{39410979-CEAE-47EE-8180-4E50852A284D}">
      <dgm:prSet/>
      <dgm:spPr/>
      <dgm:t>
        <a:bodyPr/>
        <a:lstStyle/>
        <a:p>
          <a:endParaRPr lang="en-IN"/>
        </a:p>
      </dgm:t>
    </dgm:pt>
    <dgm:pt modelId="{BF617358-7CB9-4719-8E94-ADE33DDF7E86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Key financials </a:t>
          </a:r>
        </a:p>
      </dgm:t>
    </dgm:pt>
    <dgm:pt modelId="{3133C27B-3CE6-42B8-B4BD-0E8EB1710FC5}" type="parTrans" cxnId="{384B6539-876C-4849-BADF-5C59B64EADF7}">
      <dgm:prSet/>
      <dgm:spPr/>
      <dgm:t>
        <a:bodyPr/>
        <a:lstStyle/>
        <a:p>
          <a:endParaRPr lang="en-IN"/>
        </a:p>
      </dgm:t>
    </dgm:pt>
    <dgm:pt modelId="{D8C36EC8-3780-4D9A-8AA9-17124768CE05}" type="sibTrans" cxnId="{384B6539-876C-4849-BADF-5C59B64EADF7}">
      <dgm:prSet/>
      <dgm:spPr/>
      <dgm:t>
        <a:bodyPr/>
        <a:lstStyle/>
        <a:p>
          <a:endParaRPr lang="en-IN"/>
        </a:p>
      </dgm:t>
    </dgm:pt>
    <dgm:pt modelId="{EEEE5C87-FAF5-4059-BA26-B862FCBD4431}" type="pres">
      <dgm:prSet presAssocID="{39033519-9E4E-4AE1-AA08-C337936BACEB}" presName="Name0" presStyleCnt="0">
        <dgm:presLayoutVars>
          <dgm:dir/>
          <dgm:animLvl val="lvl"/>
          <dgm:resizeHandles val="exact"/>
        </dgm:presLayoutVars>
      </dgm:prSet>
      <dgm:spPr/>
    </dgm:pt>
    <dgm:pt modelId="{217DE3E8-6383-44F2-8082-6067F931D85E}" type="pres">
      <dgm:prSet presAssocID="{52FD43F9-6295-49BD-B69F-D92BD4A74ED3}" presName="parTxOnly" presStyleLbl="node1" presStyleIdx="0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710B6714-3AA8-4DBA-BA87-6F6B2C074DC0}" type="pres">
      <dgm:prSet presAssocID="{249C3AF1-C353-4B4F-9827-66BA05B00BE1}" presName="parTxOnlySpace" presStyleCnt="0"/>
      <dgm:spPr/>
    </dgm:pt>
    <dgm:pt modelId="{F1536FC0-9878-4B99-9EAB-3106F7BD3171}" type="pres">
      <dgm:prSet presAssocID="{6C00A2C7-B95B-4BBA-8AC1-3AF77B5D37CF}" presName="parTxOnly" presStyleLbl="node1" presStyleIdx="1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AF82D719-9178-4A46-BE2E-825CD1C3AF84}" type="pres">
      <dgm:prSet presAssocID="{2A852595-8167-4E03-9090-BCA08847A0E8}" presName="parTxOnlySpace" presStyleCnt="0"/>
      <dgm:spPr/>
    </dgm:pt>
    <dgm:pt modelId="{948C2BD5-CB8A-465E-B609-E2A144726F40}" type="pres">
      <dgm:prSet presAssocID="{5495171F-9FE5-4E5B-B141-4CA6371C4DFE}" presName="parTxOnly" presStyleLbl="node1" presStyleIdx="2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29C8C6F6-4599-41DC-A8C1-8AAC1CCF4EFB}" type="pres">
      <dgm:prSet presAssocID="{48ECE529-B4D5-44D1-91FB-CF9D2921C80D}" presName="parTxOnlySpace" presStyleCnt="0"/>
      <dgm:spPr/>
    </dgm:pt>
    <dgm:pt modelId="{0E0FFFEA-248D-47B8-B8BF-763219A88391}" type="pres">
      <dgm:prSet presAssocID="{0ED3AAFA-C416-41C3-AF95-B6B1D595793C}" presName="parTxOnly" presStyleLbl="node1" presStyleIdx="3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B555A391-BEEA-457B-ADEC-6BF26C3641CF}" type="pres">
      <dgm:prSet presAssocID="{E620234E-7135-452B-8DDB-7B431DF3715E}" presName="parTxOnlySpace" presStyleCnt="0"/>
      <dgm:spPr/>
    </dgm:pt>
    <dgm:pt modelId="{3CC2D2C4-CD30-474B-A2DD-C5774376CB10}" type="pres">
      <dgm:prSet presAssocID="{550673E1-E566-4F78-81D8-70919577CBA8}" presName="parTxOnly" presStyleLbl="node1" presStyleIdx="4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4AE636CF-4CB8-4783-807F-E8D3AB963FF7}" type="pres">
      <dgm:prSet presAssocID="{F2D5AFB8-880F-4140-A229-951951B590EE}" presName="parTxOnlySpace" presStyleCnt="0"/>
      <dgm:spPr/>
    </dgm:pt>
    <dgm:pt modelId="{4BAEDE3D-D204-48D9-A10D-B9473C2EA34A}" type="pres">
      <dgm:prSet presAssocID="{62A9A6F5-55A6-4065-A1AC-BAF5B81525A5}" presName="parTxOnly" presStyleLbl="node1" presStyleIdx="5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AD0462E4-EB81-4148-85C0-8E9DD282C0C6}" type="pres">
      <dgm:prSet presAssocID="{BABE0AAD-83F0-4F30-9535-F70CB61B8A13}" presName="parTxOnlySpace" presStyleCnt="0"/>
      <dgm:spPr/>
    </dgm:pt>
    <dgm:pt modelId="{2570F926-DB95-433B-863C-88AED5B17139}" type="pres">
      <dgm:prSet presAssocID="{A4405838-8C66-42FF-9248-D8BE5E4232F9}" presName="parTxOnly" presStyleLbl="node1" presStyleIdx="6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73978614-35FA-40B0-A1BC-FF7DC5CCEB5F}" type="pres">
      <dgm:prSet presAssocID="{CAE4B110-0B4A-48D0-9142-A9AB8C5BE3F9}" presName="parTxOnlySpace" presStyleCnt="0"/>
      <dgm:spPr/>
    </dgm:pt>
    <dgm:pt modelId="{BB5D9140-FC9E-4DB1-9ADF-12EFB78F8040}" type="pres">
      <dgm:prSet presAssocID="{BF617358-7CB9-4719-8E94-ADE33DDF7E86}" presName="parTxOnly" presStyleLbl="node1" presStyleIdx="7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</dgm:ptLst>
  <dgm:cxnLst>
    <dgm:cxn modelId="{EB223800-9FFF-46DA-8B61-F7E4A22FF66E}" type="presOf" srcId="{39033519-9E4E-4AE1-AA08-C337936BACEB}" destId="{EEEE5C87-FAF5-4059-BA26-B862FCBD4431}" srcOrd="0" destOrd="0" presId="urn:microsoft.com/office/officeart/2005/8/layout/chevron1"/>
    <dgm:cxn modelId="{12B03718-B9A6-462A-8F57-8AB5FDA16216}" type="presOf" srcId="{6C00A2C7-B95B-4BBA-8AC1-3AF77B5D37CF}" destId="{F1536FC0-9878-4B99-9EAB-3106F7BD3171}" srcOrd="0" destOrd="0" presId="urn:microsoft.com/office/officeart/2005/8/layout/chevron1"/>
    <dgm:cxn modelId="{CFAD522A-D601-4D08-9FF3-EDBC420D8652}" type="presOf" srcId="{52FD43F9-6295-49BD-B69F-D92BD4A74ED3}" destId="{217DE3E8-6383-44F2-8082-6067F931D85E}" srcOrd="0" destOrd="0" presId="urn:microsoft.com/office/officeart/2005/8/layout/chevron1"/>
    <dgm:cxn modelId="{B2389A35-D122-4A5E-881F-91956F570A6F}" srcId="{39033519-9E4E-4AE1-AA08-C337936BACEB}" destId="{0ED3AAFA-C416-41C3-AF95-B6B1D595793C}" srcOrd="3" destOrd="0" parTransId="{B0772A82-984A-4FBD-B692-1D218470A861}" sibTransId="{E620234E-7135-452B-8DDB-7B431DF3715E}"/>
    <dgm:cxn modelId="{384B6539-876C-4849-BADF-5C59B64EADF7}" srcId="{39033519-9E4E-4AE1-AA08-C337936BACEB}" destId="{BF617358-7CB9-4719-8E94-ADE33DDF7E86}" srcOrd="7" destOrd="0" parTransId="{3133C27B-3CE6-42B8-B4BD-0E8EB1710FC5}" sibTransId="{D8C36EC8-3780-4D9A-8AA9-17124768CE05}"/>
    <dgm:cxn modelId="{8831D248-289B-4DB7-B689-00FB47B99EF7}" srcId="{39033519-9E4E-4AE1-AA08-C337936BACEB}" destId="{62A9A6F5-55A6-4065-A1AC-BAF5B81525A5}" srcOrd="5" destOrd="0" parTransId="{03257A9B-BA76-4883-A365-71328E9D1E0D}" sibTransId="{BABE0AAD-83F0-4F30-9535-F70CB61B8A13}"/>
    <dgm:cxn modelId="{F81CB06F-16A5-47E3-8BB0-22A90553CB0B}" type="presOf" srcId="{BF617358-7CB9-4719-8E94-ADE33DDF7E86}" destId="{BB5D9140-FC9E-4DB1-9ADF-12EFB78F8040}" srcOrd="0" destOrd="0" presId="urn:microsoft.com/office/officeart/2005/8/layout/chevron1"/>
    <dgm:cxn modelId="{19A4B177-7278-4CB7-B968-82685AA43574}" srcId="{39033519-9E4E-4AE1-AA08-C337936BACEB}" destId="{52FD43F9-6295-49BD-B69F-D92BD4A74ED3}" srcOrd="0" destOrd="0" parTransId="{0D42BFF4-7692-4267-8F40-11185C8B0726}" sibTransId="{249C3AF1-C353-4B4F-9827-66BA05B00BE1}"/>
    <dgm:cxn modelId="{39410979-CEAE-47EE-8180-4E50852A284D}" srcId="{39033519-9E4E-4AE1-AA08-C337936BACEB}" destId="{A4405838-8C66-42FF-9248-D8BE5E4232F9}" srcOrd="6" destOrd="0" parTransId="{A14EB50A-9003-4DC2-9ED4-C92EFEFDE9AE}" sibTransId="{CAE4B110-0B4A-48D0-9142-A9AB8C5BE3F9}"/>
    <dgm:cxn modelId="{5CE0BB59-070F-45B6-BD99-73CD84AF3CC3}" type="presOf" srcId="{62A9A6F5-55A6-4065-A1AC-BAF5B81525A5}" destId="{4BAEDE3D-D204-48D9-A10D-B9473C2EA34A}" srcOrd="0" destOrd="0" presId="urn:microsoft.com/office/officeart/2005/8/layout/chevron1"/>
    <dgm:cxn modelId="{6FFBCD79-121A-4BAD-9749-2793FCF264C4}" type="presOf" srcId="{5495171F-9FE5-4E5B-B141-4CA6371C4DFE}" destId="{948C2BD5-CB8A-465E-B609-E2A144726F40}" srcOrd="0" destOrd="0" presId="urn:microsoft.com/office/officeart/2005/8/layout/chevron1"/>
    <dgm:cxn modelId="{CE5F667A-EA95-43AD-B06D-EFD837F9DAC1}" srcId="{39033519-9E4E-4AE1-AA08-C337936BACEB}" destId="{550673E1-E566-4F78-81D8-70919577CBA8}" srcOrd="4" destOrd="0" parTransId="{45586F4A-41D7-4512-84C9-9505528EFA00}" sibTransId="{F2D5AFB8-880F-4140-A229-951951B590EE}"/>
    <dgm:cxn modelId="{C2A18485-6EF3-4174-9E15-2217CE80E266}" type="presOf" srcId="{550673E1-E566-4F78-81D8-70919577CBA8}" destId="{3CC2D2C4-CD30-474B-A2DD-C5774376CB10}" srcOrd="0" destOrd="0" presId="urn:microsoft.com/office/officeart/2005/8/layout/chevron1"/>
    <dgm:cxn modelId="{26B391B4-34BB-4C41-AEFF-B3E092376407}" type="presOf" srcId="{A4405838-8C66-42FF-9248-D8BE5E4232F9}" destId="{2570F926-DB95-433B-863C-88AED5B17139}" srcOrd="0" destOrd="0" presId="urn:microsoft.com/office/officeart/2005/8/layout/chevron1"/>
    <dgm:cxn modelId="{F141E3C2-0C88-44E8-A26F-AF9D778F5B0B}" type="presOf" srcId="{0ED3AAFA-C416-41C3-AF95-B6B1D595793C}" destId="{0E0FFFEA-248D-47B8-B8BF-763219A88391}" srcOrd="0" destOrd="0" presId="urn:microsoft.com/office/officeart/2005/8/layout/chevron1"/>
    <dgm:cxn modelId="{61F0CCCB-3144-4404-BF31-7911E548F42F}" srcId="{39033519-9E4E-4AE1-AA08-C337936BACEB}" destId="{6C00A2C7-B95B-4BBA-8AC1-3AF77B5D37CF}" srcOrd="1" destOrd="0" parTransId="{ABAC0CF3-0808-4171-99E9-1506327A7F07}" sibTransId="{2A852595-8167-4E03-9090-BCA08847A0E8}"/>
    <dgm:cxn modelId="{774E91FE-D88C-4724-A1DD-5BD57A446043}" srcId="{39033519-9E4E-4AE1-AA08-C337936BACEB}" destId="{5495171F-9FE5-4E5B-B141-4CA6371C4DFE}" srcOrd="2" destOrd="0" parTransId="{7748D3BB-F4E1-4112-B035-F79D04FB4350}" sibTransId="{48ECE529-B4D5-44D1-91FB-CF9D2921C80D}"/>
    <dgm:cxn modelId="{DE0D064C-425F-4B94-B512-9E383A252FFA}" type="presParOf" srcId="{EEEE5C87-FAF5-4059-BA26-B862FCBD4431}" destId="{217DE3E8-6383-44F2-8082-6067F931D85E}" srcOrd="0" destOrd="0" presId="urn:microsoft.com/office/officeart/2005/8/layout/chevron1"/>
    <dgm:cxn modelId="{FCDFA66A-B673-4B17-928A-CA11E36F432B}" type="presParOf" srcId="{EEEE5C87-FAF5-4059-BA26-B862FCBD4431}" destId="{710B6714-3AA8-4DBA-BA87-6F6B2C074DC0}" srcOrd="1" destOrd="0" presId="urn:microsoft.com/office/officeart/2005/8/layout/chevron1"/>
    <dgm:cxn modelId="{05084BB6-6120-464D-A4E2-C7926080A28D}" type="presParOf" srcId="{EEEE5C87-FAF5-4059-BA26-B862FCBD4431}" destId="{F1536FC0-9878-4B99-9EAB-3106F7BD3171}" srcOrd="2" destOrd="0" presId="urn:microsoft.com/office/officeart/2005/8/layout/chevron1"/>
    <dgm:cxn modelId="{3034B35D-CD01-4A01-A7D6-393D9C0CDAA1}" type="presParOf" srcId="{EEEE5C87-FAF5-4059-BA26-B862FCBD4431}" destId="{AF82D719-9178-4A46-BE2E-825CD1C3AF84}" srcOrd="3" destOrd="0" presId="urn:microsoft.com/office/officeart/2005/8/layout/chevron1"/>
    <dgm:cxn modelId="{F4AE99A1-4317-4E7B-9A47-FAD0A2D6BF50}" type="presParOf" srcId="{EEEE5C87-FAF5-4059-BA26-B862FCBD4431}" destId="{948C2BD5-CB8A-465E-B609-E2A144726F40}" srcOrd="4" destOrd="0" presId="urn:microsoft.com/office/officeart/2005/8/layout/chevron1"/>
    <dgm:cxn modelId="{9046A39A-F708-47F5-94DB-5C79B9E63B7F}" type="presParOf" srcId="{EEEE5C87-FAF5-4059-BA26-B862FCBD4431}" destId="{29C8C6F6-4599-41DC-A8C1-8AAC1CCF4EFB}" srcOrd="5" destOrd="0" presId="urn:microsoft.com/office/officeart/2005/8/layout/chevron1"/>
    <dgm:cxn modelId="{197E0DDF-73DD-4FF2-B684-F4F7EB01C38A}" type="presParOf" srcId="{EEEE5C87-FAF5-4059-BA26-B862FCBD4431}" destId="{0E0FFFEA-248D-47B8-B8BF-763219A88391}" srcOrd="6" destOrd="0" presId="urn:microsoft.com/office/officeart/2005/8/layout/chevron1"/>
    <dgm:cxn modelId="{E44C3839-1CFC-4E96-8683-C0BDB940FF8E}" type="presParOf" srcId="{EEEE5C87-FAF5-4059-BA26-B862FCBD4431}" destId="{B555A391-BEEA-457B-ADEC-6BF26C3641CF}" srcOrd="7" destOrd="0" presId="urn:microsoft.com/office/officeart/2005/8/layout/chevron1"/>
    <dgm:cxn modelId="{111D39DB-28F3-470E-B7D1-FE0E7FF7623E}" type="presParOf" srcId="{EEEE5C87-FAF5-4059-BA26-B862FCBD4431}" destId="{3CC2D2C4-CD30-474B-A2DD-C5774376CB10}" srcOrd="8" destOrd="0" presId="urn:microsoft.com/office/officeart/2005/8/layout/chevron1"/>
    <dgm:cxn modelId="{683D82B2-21FD-4316-BB0F-449E852179A7}" type="presParOf" srcId="{EEEE5C87-FAF5-4059-BA26-B862FCBD4431}" destId="{4AE636CF-4CB8-4783-807F-E8D3AB963FF7}" srcOrd="9" destOrd="0" presId="urn:microsoft.com/office/officeart/2005/8/layout/chevron1"/>
    <dgm:cxn modelId="{1B19F186-8C98-47AD-8FF5-3077DFB136F6}" type="presParOf" srcId="{EEEE5C87-FAF5-4059-BA26-B862FCBD4431}" destId="{4BAEDE3D-D204-48D9-A10D-B9473C2EA34A}" srcOrd="10" destOrd="0" presId="urn:microsoft.com/office/officeart/2005/8/layout/chevron1"/>
    <dgm:cxn modelId="{24AC1202-4773-47C4-88A7-E92465E08D66}" type="presParOf" srcId="{EEEE5C87-FAF5-4059-BA26-B862FCBD4431}" destId="{AD0462E4-EB81-4148-85C0-8E9DD282C0C6}" srcOrd="11" destOrd="0" presId="urn:microsoft.com/office/officeart/2005/8/layout/chevron1"/>
    <dgm:cxn modelId="{6F6EE51B-F6FB-4F30-A388-A92C8EC601B3}" type="presParOf" srcId="{EEEE5C87-FAF5-4059-BA26-B862FCBD4431}" destId="{2570F926-DB95-433B-863C-88AED5B17139}" srcOrd="12" destOrd="0" presId="urn:microsoft.com/office/officeart/2005/8/layout/chevron1"/>
    <dgm:cxn modelId="{12DA901C-2620-4C65-9F21-4D54ED741276}" type="presParOf" srcId="{EEEE5C87-FAF5-4059-BA26-B862FCBD4431}" destId="{73978614-35FA-40B0-A1BC-FF7DC5CCEB5F}" srcOrd="13" destOrd="0" presId="urn:microsoft.com/office/officeart/2005/8/layout/chevron1"/>
    <dgm:cxn modelId="{A3BC6E13-9F47-4BE1-8EFE-33914B0ED912}" type="presParOf" srcId="{EEEE5C87-FAF5-4059-BA26-B862FCBD4431}" destId="{BB5D9140-FC9E-4DB1-9ADF-12EFB78F804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033519-9E4E-4AE1-AA08-C337936BACE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2FD43F9-6295-49BD-B69F-D92BD4A74ED3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Problem statement </a:t>
          </a:r>
        </a:p>
      </dgm:t>
    </dgm:pt>
    <dgm:pt modelId="{0D42BFF4-7692-4267-8F40-11185C8B0726}" type="parTrans" cxnId="{19A4B177-7278-4CB7-B968-82685AA43574}">
      <dgm:prSet/>
      <dgm:spPr/>
      <dgm:t>
        <a:bodyPr/>
        <a:lstStyle/>
        <a:p>
          <a:endParaRPr lang="en-IN"/>
        </a:p>
      </dgm:t>
    </dgm:pt>
    <dgm:pt modelId="{249C3AF1-C353-4B4F-9827-66BA05B00BE1}" type="sibTrans" cxnId="{19A4B177-7278-4CB7-B968-82685AA43574}">
      <dgm:prSet/>
      <dgm:spPr/>
      <dgm:t>
        <a:bodyPr/>
        <a:lstStyle/>
        <a:p>
          <a:endParaRPr lang="en-IN"/>
        </a:p>
      </dgm:t>
    </dgm:pt>
    <dgm:pt modelId="{6C00A2C7-B95B-4BBA-8AC1-3AF77B5D37CF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Consumer insights </a:t>
          </a:r>
        </a:p>
      </dgm:t>
    </dgm:pt>
    <dgm:pt modelId="{ABAC0CF3-0808-4171-99E9-1506327A7F07}" type="parTrans" cxnId="{61F0CCCB-3144-4404-BF31-7911E548F42F}">
      <dgm:prSet/>
      <dgm:spPr/>
      <dgm:t>
        <a:bodyPr/>
        <a:lstStyle/>
        <a:p>
          <a:endParaRPr lang="en-IN"/>
        </a:p>
      </dgm:t>
    </dgm:pt>
    <dgm:pt modelId="{2A852595-8167-4E03-9090-BCA08847A0E8}" type="sibTrans" cxnId="{61F0CCCB-3144-4404-BF31-7911E548F42F}">
      <dgm:prSet/>
      <dgm:spPr/>
      <dgm:t>
        <a:bodyPr/>
        <a:lstStyle/>
        <a:p>
          <a:endParaRPr lang="en-IN"/>
        </a:p>
      </dgm:t>
    </dgm:pt>
    <dgm:pt modelId="{5495171F-9FE5-4E5B-B141-4CA6371C4DFE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Rationale </a:t>
          </a:r>
        </a:p>
      </dgm:t>
    </dgm:pt>
    <dgm:pt modelId="{7748D3BB-F4E1-4112-B035-F79D04FB4350}" type="parTrans" cxnId="{774E91FE-D88C-4724-A1DD-5BD57A446043}">
      <dgm:prSet/>
      <dgm:spPr/>
      <dgm:t>
        <a:bodyPr/>
        <a:lstStyle/>
        <a:p>
          <a:endParaRPr lang="en-IN"/>
        </a:p>
      </dgm:t>
    </dgm:pt>
    <dgm:pt modelId="{48ECE529-B4D5-44D1-91FB-CF9D2921C80D}" type="sibTrans" cxnId="{774E91FE-D88C-4724-A1DD-5BD57A446043}">
      <dgm:prSet/>
      <dgm:spPr/>
      <dgm:t>
        <a:bodyPr/>
        <a:lstStyle/>
        <a:p>
          <a:endParaRPr lang="en-IN"/>
        </a:p>
      </dgm:t>
    </dgm:pt>
    <dgm:pt modelId="{0ED3AAFA-C416-41C3-AF95-B6B1D595793C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Narrative change </a:t>
          </a:r>
        </a:p>
      </dgm:t>
    </dgm:pt>
    <dgm:pt modelId="{B0772A82-984A-4FBD-B692-1D218470A861}" type="parTrans" cxnId="{B2389A35-D122-4A5E-881F-91956F570A6F}">
      <dgm:prSet/>
      <dgm:spPr/>
      <dgm:t>
        <a:bodyPr/>
        <a:lstStyle/>
        <a:p>
          <a:endParaRPr lang="en-IN"/>
        </a:p>
      </dgm:t>
    </dgm:pt>
    <dgm:pt modelId="{E620234E-7135-452B-8DDB-7B431DF3715E}" type="sibTrans" cxnId="{B2389A35-D122-4A5E-881F-91956F570A6F}">
      <dgm:prSet/>
      <dgm:spPr/>
      <dgm:t>
        <a:bodyPr/>
        <a:lstStyle/>
        <a:p>
          <a:endParaRPr lang="en-IN"/>
        </a:p>
      </dgm:t>
    </dgm:pt>
    <dgm:pt modelId="{550673E1-E566-4F78-81D8-70919577CBA8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Product innovation</a:t>
          </a:r>
        </a:p>
      </dgm:t>
    </dgm:pt>
    <dgm:pt modelId="{45586F4A-41D7-4512-84C9-9505528EFA00}" type="parTrans" cxnId="{CE5F667A-EA95-43AD-B06D-EFD837F9DAC1}">
      <dgm:prSet/>
      <dgm:spPr/>
      <dgm:t>
        <a:bodyPr/>
        <a:lstStyle/>
        <a:p>
          <a:endParaRPr lang="en-IN"/>
        </a:p>
      </dgm:t>
    </dgm:pt>
    <dgm:pt modelId="{F2D5AFB8-880F-4140-A229-951951B590EE}" type="sibTrans" cxnId="{CE5F667A-EA95-43AD-B06D-EFD837F9DAC1}">
      <dgm:prSet/>
      <dgm:spPr/>
      <dgm:t>
        <a:bodyPr/>
        <a:lstStyle/>
        <a:p>
          <a:endParaRPr lang="en-IN"/>
        </a:p>
      </dgm:t>
    </dgm:pt>
    <dgm:pt modelId="{62A9A6F5-55A6-4065-A1AC-BAF5B81525A5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Communication strategy</a:t>
          </a:r>
        </a:p>
      </dgm:t>
    </dgm:pt>
    <dgm:pt modelId="{03257A9B-BA76-4883-A365-71328E9D1E0D}" type="parTrans" cxnId="{8831D248-289B-4DB7-B689-00FB47B99EF7}">
      <dgm:prSet/>
      <dgm:spPr/>
      <dgm:t>
        <a:bodyPr/>
        <a:lstStyle/>
        <a:p>
          <a:endParaRPr lang="en-IN"/>
        </a:p>
      </dgm:t>
    </dgm:pt>
    <dgm:pt modelId="{BABE0AAD-83F0-4F30-9535-F70CB61B8A13}" type="sibTrans" cxnId="{8831D248-289B-4DB7-B689-00FB47B99EF7}">
      <dgm:prSet/>
      <dgm:spPr/>
      <dgm:t>
        <a:bodyPr/>
        <a:lstStyle/>
        <a:p>
          <a:endParaRPr lang="en-IN"/>
        </a:p>
      </dgm:t>
    </dgm:pt>
    <dgm:pt modelId="{A4405838-8C66-42FF-9248-D8BE5E4232F9}">
      <dgm:prSet phldrT="[Text]"/>
      <dgm:spPr>
        <a:solidFill>
          <a:srgbClr val="002060"/>
        </a:solidFill>
      </dgm:spPr>
      <dgm:t>
        <a:bodyPr/>
        <a:lstStyle/>
        <a:p>
          <a:r>
            <a:rPr lang="en-IN"/>
            <a:t>Points of purchase </a:t>
          </a:r>
        </a:p>
      </dgm:t>
    </dgm:pt>
    <dgm:pt modelId="{A14EB50A-9003-4DC2-9ED4-C92EFEFDE9AE}" type="parTrans" cxnId="{39410979-CEAE-47EE-8180-4E50852A284D}">
      <dgm:prSet/>
      <dgm:spPr/>
      <dgm:t>
        <a:bodyPr/>
        <a:lstStyle/>
        <a:p>
          <a:endParaRPr lang="en-IN"/>
        </a:p>
      </dgm:t>
    </dgm:pt>
    <dgm:pt modelId="{CAE4B110-0B4A-48D0-9142-A9AB8C5BE3F9}" type="sibTrans" cxnId="{39410979-CEAE-47EE-8180-4E50852A284D}">
      <dgm:prSet/>
      <dgm:spPr/>
      <dgm:t>
        <a:bodyPr/>
        <a:lstStyle/>
        <a:p>
          <a:endParaRPr lang="en-IN"/>
        </a:p>
      </dgm:t>
    </dgm:pt>
    <dgm:pt modelId="{BF617358-7CB9-4719-8E94-ADE33DDF7E86}">
      <dgm:prSet phldrT="[Text]"/>
      <dgm:spPr>
        <a:solidFill>
          <a:srgbClr val="FF9393"/>
        </a:solidFill>
      </dgm:spPr>
      <dgm:t>
        <a:bodyPr/>
        <a:lstStyle/>
        <a:p>
          <a:r>
            <a:rPr lang="en-IN" b="1">
              <a:solidFill>
                <a:sysClr val="windowText" lastClr="000000"/>
              </a:solidFill>
            </a:rPr>
            <a:t>Key financials </a:t>
          </a:r>
        </a:p>
      </dgm:t>
    </dgm:pt>
    <dgm:pt modelId="{3133C27B-3CE6-42B8-B4BD-0E8EB1710FC5}" type="parTrans" cxnId="{384B6539-876C-4849-BADF-5C59B64EADF7}">
      <dgm:prSet/>
      <dgm:spPr/>
      <dgm:t>
        <a:bodyPr/>
        <a:lstStyle/>
        <a:p>
          <a:endParaRPr lang="en-IN"/>
        </a:p>
      </dgm:t>
    </dgm:pt>
    <dgm:pt modelId="{D8C36EC8-3780-4D9A-8AA9-17124768CE05}" type="sibTrans" cxnId="{384B6539-876C-4849-BADF-5C59B64EADF7}">
      <dgm:prSet/>
      <dgm:spPr/>
      <dgm:t>
        <a:bodyPr/>
        <a:lstStyle/>
        <a:p>
          <a:endParaRPr lang="en-IN"/>
        </a:p>
      </dgm:t>
    </dgm:pt>
    <dgm:pt modelId="{EEEE5C87-FAF5-4059-BA26-B862FCBD4431}" type="pres">
      <dgm:prSet presAssocID="{39033519-9E4E-4AE1-AA08-C337936BACEB}" presName="Name0" presStyleCnt="0">
        <dgm:presLayoutVars>
          <dgm:dir/>
          <dgm:animLvl val="lvl"/>
          <dgm:resizeHandles val="exact"/>
        </dgm:presLayoutVars>
      </dgm:prSet>
      <dgm:spPr/>
    </dgm:pt>
    <dgm:pt modelId="{217DE3E8-6383-44F2-8082-6067F931D85E}" type="pres">
      <dgm:prSet presAssocID="{52FD43F9-6295-49BD-B69F-D92BD4A74ED3}" presName="parTxOnly" presStyleLbl="node1" presStyleIdx="0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710B6714-3AA8-4DBA-BA87-6F6B2C074DC0}" type="pres">
      <dgm:prSet presAssocID="{249C3AF1-C353-4B4F-9827-66BA05B00BE1}" presName="parTxOnlySpace" presStyleCnt="0"/>
      <dgm:spPr/>
    </dgm:pt>
    <dgm:pt modelId="{F1536FC0-9878-4B99-9EAB-3106F7BD3171}" type="pres">
      <dgm:prSet presAssocID="{6C00A2C7-B95B-4BBA-8AC1-3AF77B5D37CF}" presName="parTxOnly" presStyleLbl="node1" presStyleIdx="1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AF82D719-9178-4A46-BE2E-825CD1C3AF84}" type="pres">
      <dgm:prSet presAssocID="{2A852595-8167-4E03-9090-BCA08847A0E8}" presName="parTxOnlySpace" presStyleCnt="0"/>
      <dgm:spPr/>
    </dgm:pt>
    <dgm:pt modelId="{948C2BD5-CB8A-465E-B609-E2A144726F40}" type="pres">
      <dgm:prSet presAssocID="{5495171F-9FE5-4E5B-B141-4CA6371C4DFE}" presName="parTxOnly" presStyleLbl="node1" presStyleIdx="2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29C8C6F6-4599-41DC-A8C1-8AAC1CCF4EFB}" type="pres">
      <dgm:prSet presAssocID="{48ECE529-B4D5-44D1-91FB-CF9D2921C80D}" presName="parTxOnlySpace" presStyleCnt="0"/>
      <dgm:spPr/>
    </dgm:pt>
    <dgm:pt modelId="{0E0FFFEA-248D-47B8-B8BF-763219A88391}" type="pres">
      <dgm:prSet presAssocID="{0ED3AAFA-C416-41C3-AF95-B6B1D595793C}" presName="parTxOnly" presStyleLbl="node1" presStyleIdx="3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B555A391-BEEA-457B-ADEC-6BF26C3641CF}" type="pres">
      <dgm:prSet presAssocID="{E620234E-7135-452B-8DDB-7B431DF3715E}" presName="parTxOnlySpace" presStyleCnt="0"/>
      <dgm:spPr/>
    </dgm:pt>
    <dgm:pt modelId="{3CC2D2C4-CD30-474B-A2DD-C5774376CB10}" type="pres">
      <dgm:prSet presAssocID="{550673E1-E566-4F78-81D8-70919577CBA8}" presName="parTxOnly" presStyleLbl="node1" presStyleIdx="4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4AE636CF-4CB8-4783-807F-E8D3AB963FF7}" type="pres">
      <dgm:prSet presAssocID="{F2D5AFB8-880F-4140-A229-951951B590EE}" presName="parTxOnlySpace" presStyleCnt="0"/>
      <dgm:spPr/>
    </dgm:pt>
    <dgm:pt modelId="{4BAEDE3D-D204-48D9-A10D-B9473C2EA34A}" type="pres">
      <dgm:prSet presAssocID="{62A9A6F5-55A6-4065-A1AC-BAF5B81525A5}" presName="parTxOnly" presStyleLbl="node1" presStyleIdx="5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AD0462E4-EB81-4148-85C0-8E9DD282C0C6}" type="pres">
      <dgm:prSet presAssocID="{BABE0AAD-83F0-4F30-9535-F70CB61B8A13}" presName="parTxOnlySpace" presStyleCnt="0"/>
      <dgm:spPr/>
    </dgm:pt>
    <dgm:pt modelId="{2570F926-DB95-433B-863C-88AED5B17139}" type="pres">
      <dgm:prSet presAssocID="{A4405838-8C66-42FF-9248-D8BE5E4232F9}" presName="parTxOnly" presStyleLbl="node1" presStyleIdx="6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  <dgm:pt modelId="{73978614-35FA-40B0-A1BC-FF7DC5CCEB5F}" type="pres">
      <dgm:prSet presAssocID="{CAE4B110-0B4A-48D0-9142-A9AB8C5BE3F9}" presName="parTxOnlySpace" presStyleCnt="0"/>
      <dgm:spPr/>
    </dgm:pt>
    <dgm:pt modelId="{BB5D9140-FC9E-4DB1-9ADF-12EFB78F8040}" type="pres">
      <dgm:prSet presAssocID="{BF617358-7CB9-4719-8E94-ADE33DDF7E86}" presName="parTxOnly" presStyleLbl="node1" presStyleIdx="7" presStyleCnt="8" custLinFactX="-8918" custLinFactNeighborX="-100000" custLinFactNeighborY="48410">
        <dgm:presLayoutVars>
          <dgm:chMax val="0"/>
          <dgm:chPref val="0"/>
          <dgm:bulletEnabled val="1"/>
        </dgm:presLayoutVars>
      </dgm:prSet>
      <dgm:spPr/>
    </dgm:pt>
  </dgm:ptLst>
  <dgm:cxnLst>
    <dgm:cxn modelId="{EB223800-9FFF-46DA-8B61-F7E4A22FF66E}" type="presOf" srcId="{39033519-9E4E-4AE1-AA08-C337936BACEB}" destId="{EEEE5C87-FAF5-4059-BA26-B862FCBD4431}" srcOrd="0" destOrd="0" presId="urn:microsoft.com/office/officeart/2005/8/layout/chevron1"/>
    <dgm:cxn modelId="{12B03718-B9A6-462A-8F57-8AB5FDA16216}" type="presOf" srcId="{6C00A2C7-B95B-4BBA-8AC1-3AF77B5D37CF}" destId="{F1536FC0-9878-4B99-9EAB-3106F7BD3171}" srcOrd="0" destOrd="0" presId="urn:microsoft.com/office/officeart/2005/8/layout/chevron1"/>
    <dgm:cxn modelId="{CFAD522A-D601-4D08-9FF3-EDBC420D8652}" type="presOf" srcId="{52FD43F9-6295-49BD-B69F-D92BD4A74ED3}" destId="{217DE3E8-6383-44F2-8082-6067F931D85E}" srcOrd="0" destOrd="0" presId="urn:microsoft.com/office/officeart/2005/8/layout/chevron1"/>
    <dgm:cxn modelId="{B2389A35-D122-4A5E-881F-91956F570A6F}" srcId="{39033519-9E4E-4AE1-AA08-C337936BACEB}" destId="{0ED3AAFA-C416-41C3-AF95-B6B1D595793C}" srcOrd="3" destOrd="0" parTransId="{B0772A82-984A-4FBD-B692-1D218470A861}" sibTransId="{E620234E-7135-452B-8DDB-7B431DF3715E}"/>
    <dgm:cxn modelId="{384B6539-876C-4849-BADF-5C59B64EADF7}" srcId="{39033519-9E4E-4AE1-AA08-C337936BACEB}" destId="{BF617358-7CB9-4719-8E94-ADE33DDF7E86}" srcOrd="7" destOrd="0" parTransId="{3133C27B-3CE6-42B8-B4BD-0E8EB1710FC5}" sibTransId="{D8C36EC8-3780-4D9A-8AA9-17124768CE05}"/>
    <dgm:cxn modelId="{8831D248-289B-4DB7-B689-00FB47B99EF7}" srcId="{39033519-9E4E-4AE1-AA08-C337936BACEB}" destId="{62A9A6F5-55A6-4065-A1AC-BAF5B81525A5}" srcOrd="5" destOrd="0" parTransId="{03257A9B-BA76-4883-A365-71328E9D1E0D}" sibTransId="{BABE0AAD-83F0-4F30-9535-F70CB61B8A13}"/>
    <dgm:cxn modelId="{F81CB06F-16A5-47E3-8BB0-22A90553CB0B}" type="presOf" srcId="{BF617358-7CB9-4719-8E94-ADE33DDF7E86}" destId="{BB5D9140-FC9E-4DB1-9ADF-12EFB78F8040}" srcOrd="0" destOrd="0" presId="urn:microsoft.com/office/officeart/2005/8/layout/chevron1"/>
    <dgm:cxn modelId="{19A4B177-7278-4CB7-B968-82685AA43574}" srcId="{39033519-9E4E-4AE1-AA08-C337936BACEB}" destId="{52FD43F9-6295-49BD-B69F-D92BD4A74ED3}" srcOrd="0" destOrd="0" parTransId="{0D42BFF4-7692-4267-8F40-11185C8B0726}" sibTransId="{249C3AF1-C353-4B4F-9827-66BA05B00BE1}"/>
    <dgm:cxn modelId="{39410979-CEAE-47EE-8180-4E50852A284D}" srcId="{39033519-9E4E-4AE1-AA08-C337936BACEB}" destId="{A4405838-8C66-42FF-9248-D8BE5E4232F9}" srcOrd="6" destOrd="0" parTransId="{A14EB50A-9003-4DC2-9ED4-C92EFEFDE9AE}" sibTransId="{CAE4B110-0B4A-48D0-9142-A9AB8C5BE3F9}"/>
    <dgm:cxn modelId="{5CE0BB59-070F-45B6-BD99-73CD84AF3CC3}" type="presOf" srcId="{62A9A6F5-55A6-4065-A1AC-BAF5B81525A5}" destId="{4BAEDE3D-D204-48D9-A10D-B9473C2EA34A}" srcOrd="0" destOrd="0" presId="urn:microsoft.com/office/officeart/2005/8/layout/chevron1"/>
    <dgm:cxn modelId="{6FFBCD79-121A-4BAD-9749-2793FCF264C4}" type="presOf" srcId="{5495171F-9FE5-4E5B-B141-4CA6371C4DFE}" destId="{948C2BD5-CB8A-465E-B609-E2A144726F40}" srcOrd="0" destOrd="0" presId="urn:microsoft.com/office/officeart/2005/8/layout/chevron1"/>
    <dgm:cxn modelId="{CE5F667A-EA95-43AD-B06D-EFD837F9DAC1}" srcId="{39033519-9E4E-4AE1-AA08-C337936BACEB}" destId="{550673E1-E566-4F78-81D8-70919577CBA8}" srcOrd="4" destOrd="0" parTransId="{45586F4A-41D7-4512-84C9-9505528EFA00}" sibTransId="{F2D5AFB8-880F-4140-A229-951951B590EE}"/>
    <dgm:cxn modelId="{C2A18485-6EF3-4174-9E15-2217CE80E266}" type="presOf" srcId="{550673E1-E566-4F78-81D8-70919577CBA8}" destId="{3CC2D2C4-CD30-474B-A2DD-C5774376CB10}" srcOrd="0" destOrd="0" presId="urn:microsoft.com/office/officeart/2005/8/layout/chevron1"/>
    <dgm:cxn modelId="{26B391B4-34BB-4C41-AEFF-B3E092376407}" type="presOf" srcId="{A4405838-8C66-42FF-9248-D8BE5E4232F9}" destId="{2570F926-DB95-433B-863C-88AED5B17139}" srcOrd="0" destOrd="0" presId="urn:microsoft.com/office/officeart/2005/8/layout/chevron1"/>
    <dgm:cxn modelId="{F141E3C2-0C88-44E8-A26F-AF9D778F5B0B}" type="presOf" srcId="{0ED3AAFA-C416-41C3-AF95-B6B1D595793C}" destId="{0E0FFFEA-248D-47B8-B8BF-763219A88391}" srcOrd="0" destOrd="0" presId="urn:microsoft.com/office/officeart/2005/8/layout/chevron1"/>
    <dgm:cxn modelId="{61F0CCCB-3144-4404-BF31-7911E548F42F}" srcId="{39033519-9E4E-4AE1-AA08-C337936BACEB}" destId="{6C00A2C7-B95B-4BBA-8AC1-3AF77B5D37CF}" srcOrd="1" destOrd="0" parTransId="{ABAC0CF3-0808-4171-99E9-1506327A7F07}" sibTransId="{2A852595-8167-4E03-9090-BCA08847A0E8}"/>
    <dgm:cxn modelId="{774E91FE-D88C-4724-A1DD-5BD57A446043}" srcId="{39033519-9E4E-4AE1-AA08-C337936BACEB}" destId="{5495171F-9FE5-4E5B-B141-4CA6371C4DFE}" srcOrd="2" destOrd="0" parTransId="{7748D3BB-F4E1-4112-B035-F79D04FB4350}" sibTransId="{48ECE529-B4D5-44D1-91FB-CF9D2921C80D}"/>
    <dgm:cxn modelId="{DE0D064C-425F-4B94-B512-9E383A252FFA}" type="presParOf" srcId="{EEEE5C87-FAF5-4059-BA26-B862FCBD4431}" destId="{217DE3E8-6383-44F2-8082-6067F931D85E}" srcOrd="0" destOrd="0" presId="urn:microsoft.com/office/officeart/2005/8/layout/chevron1"/>
    <dgm:cxn modelId="{FCDFA66A-B673-4B17-928A-CA11E36F432B}" type="presParOf" srcId="{EEEE5C87-FAF5-4059-BA26-B862FCBD4431}" destId="{710B6714-3AA8-4DBA-BA87-6F6B2C074DC0}" srcOrd="1" destOrd="0" presId="urn:microsoft.com/office/officeart/2005/8/layout/chevron1"/>
    <dgm:cxn modelId="{05084BB6-6120-464D-A4E2-C7926080A28D}" type="presParOf" srcId="{EEEE5C87-FAF5-4059-BA26-B862FCBD4431}" destId="{F1536FC0-9878-4B99-9EAB-3106F7BD3171}" srcOrd="2" destOrd="0" presId="urn:microsoft.com/office/officeart/2005/8/layout/chevron1"/>
    <dgm:cxn modelId="{3034B35D-CD01-4A01-A7D6-393D9C0CDAA1}" type="presParOf" srcId="{EEEE5C87-FAF5-4059-BA26-B862FCBD4431}" destId="{AF82D719-9178-4A46-BE2E-825CD1C3AF84}" srcOrd="3" destOrd="0" presId="urn:microsoft.com/office/officeart/2005/8/layout/chevron1"/>
    <dgm:cxn modelId="{F4AE99A1-4317-4E7B-9A47-FAD0A2D6BF50}" type="presParOf" srcId="{EEEE5C87-FAF5-4059-BA26-B862FCBD4431}" destId="{948C2BD5-CB8A-465E-B609-E2A144726F40}" srcOrd="4" destOrd="0" presId="urn:microsoft.com/office/officeart/2005/8/layout/chevron1"/>
    <dgm:cxn modelId="{9046A39A-F708-47F5-94DB-5C79B9E63B7F}" type="presParOf" srcId="{EEEE5C87-FAF5-4059-BA26-B862FCBD4431}" destId="{29C8C6F6-4599-41DC-A8C1-8AAC1CCF4EFB}" srcOrd="5" destOrd="0" presId="urn:microsoft.com/office/officeart/2005/8/layout/chevron1"/>
    <dgm:cxn modelId="{197E0DDF-73DD-4FF2-B684-F4F7EB01C38A}" type="presParOf" srcId="{EEEE5C87-FAF5-4059-BA26-B862FCBD4431}" destId="{0E0FFFEA-248D-47B8-B8BF-763219A88391}" srcOrd="6" destOrd="0" presId="urn:microsoft.com/office/officeart/2005/8/layout/chevron1"/>
    <dgm:cxn modelId="{E44C3839-1CFC-4E96-8683-C0BDB940FF8E}" type="presParOf" srcId="{EEEE5C87-FAF5-4059-BA26-B862FCBD4431}" destId="{B555A391-BEEA-457B-ADEC-6BF26C3641CF}" srcOrd="7" destOrd="0" presId="urn:microsoft.com/office/officeart/2005/8/layout/chevron1"/>
    <dgm:cxn modelId="{111D39DB-28F3-470E-B7D1-FE0E7FF7623E}" type="presParOf" srcId="{EEEE5C87-FAF5-4059-BA26-B862FCBD4431}" destId="{3CC2D2C4-CD30-474B-A2DD-C5774376CB10}" srcOrd="8" destOrd="0" presId="urn:microsoft.com/office/officeart/2005/8/layout/chevron1"/>
    <dgm:cxn modelId="{683D82B2-21FD-4316-BB0F-449E852179A7}" type="presParOf" srcId="{EEEE5C87-FAF5-4059-BA26-B862FCBD4431}" destId="{4AE636CF-4CB8-4783-807F-E8D3AB963FF7}" srcOrd="9" destOrd="0" presId="urn:microsoft.com/office/officeart/2005/8/layout/chevron1"/>
    <dgm:cxn modelId="{1B19F186-8C98-47AD-8FF5-3077DFB136F6}" type="presParOf" srcId="{EEEE5C87-FAF5-4059-BA26-B862FCBD4431}" destId="{4BAEDE3D-D204-48D9-A10D-B9473C2EA34A}" srcOrd="10" destOrd="0" presId="urn:microsoft.com/office/officeart/2005/8/layout/chevron1"/>
    <dgm:cxn modelId="{24AC1202-4773-47C4-88A7-E92465E08D66}" type="presParOf" srcId="{EEEE5C87-FAF5-4059-BA26-B862FCBD4431}" destId="{AD0462E4-EB81-4148-85C0-8E9DD282C0C6}" srcOrd="11" destOrd="0" presId="urn:microsoft.com/office/officeart/2005/8/layout/chevron1"/>
    <dgm:cxn modelId="{6F6EE51B-F6FB-4F30-A388-A92C8EC601B3}" type="presParOf" srcId="{EEEE5C87-FAF5-4059-BA26-B862FCBD4431}" destId="{2570F926-DB95-433B-863C-88AED5B17139}" srcOrd="12" destOrd="0" presId="urn:microsoft.com/office/officeart/2005/8/layout/chevron1"/>
    <dgm:cxn modelId="{12DA901C-2620-4C65-9F21-4D54ED741276}" type="presParOf" srcId="{EEEE5C87-FAF5-4059-BA26-B862FCBD4431}" destId="{73978614-35FA-40B0-A1BC-FF7DC5CCEB5F}" srcOrd="13" destOrd="0" presId="urn:microsoft.com/office/officeart/2005/8/layout/chevron1"/>
    <dgm:cxn modelId="{A3BC6E13-9F47-4BE1-8EFE-33914B0ED912}" type="presParOf" srcId="{EEEE5C87-FAF5-4059-BA26-B862FCBD4431}" destId="{BB5D9140-FC9E-4DB1-9ADF-12EFB78F8040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DE3E8-6383-44F2-8082-6067F931D85E}">
      <dsp:nvSpPr>
        <dsp:cNvPr id="0" name=""/>
        <dsp:cNvSpPr/>
      </dsp:nvSpPr>
      <dsp:spPr>
        <a:xfrm>
          <a:off x="0" y="0"/>
          <a:ext cx="1626120" cy="393911"/>
        </a:xfrm>
        <a:prstGeom prst="chevron">
          <a:avLst/>
        </a:prstGeom>
        <a:solidFill>
          <a:srgbClr val="FF9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ysClr val="windowText" lastClr="000000"/>
              </a:solidFill>
            </a:rPr>
            <a:t>Problem statement </a:t>
          </a:r>
        </a:p>
      </dsp:txBody>
      <dsp:txXfrm>
        <a:off x="196956" y="0"/>
        <a:ext cx="1232209" cy="393911"/>
      </dsp:txXfrm>
    </dsp:sp>
    <dsp:sp modelId="{F1536FC0-9878-4B99-9EAB-3106F7BD3171}">
      <dsp:nvSpPr>
        <dsp:cNvPr id="0" name=""/>
        <dsp:cNvSpPr/>
      </dsp:nvSpPr>
      <dsp:spPr>
        <a:xfrm>
          <a:off x="1156893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Consumer insights </a:t>
          </a:r>
        </a:p>
      </dsp:txBody>
      <dsp:txXfrm>
        <a:off x="1353849" y="0"/>
        <a:ext cx="1232209" cy="393911"/>
      </dsp:txXfrm>
    </dsp:sp>
    <dsp:sp modelId="{948C2BD5-CB8A-465E-B609-E2A144726F40}">
      <dsp:nvSpPr>
        <dsp:cNvPr id="0" name=""/>
        <dsp:cNvSpPr/>
      </dsp:nvSpPr>
      <dsp:spPr>
        <a:xfrm>
          <a:off x="2620402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Rationale </a:t>
          </a:r>
        </a:p>
      </dsp:txBody>
      <dsp:txXfrm>
        <a:off x="2817358" y="0"/>
        <a:ext cx="1232209" cy="393911"/>
      </dsp:txXfrm>
    </dsp:sp>
    <dsp:sp modelId="{0E0FFFEA-248D-47B8-B8BF-763219A88391}">
      <dsp:nvSpPr>
        <dsp:cNvPr id="0" name=""/>
        <dsp:cNvSpPr/>
      </dsp:nvSpPr>
      <dsp:spPr>
        <a:xfrm>
          <a:off x="4083911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Narrative change </a:t>
          </a:r>
        </a:p>
      </dsp:txBody>
      <dsp:txXfrm>
        <a:off x="4280867" y="0"/>
        <a:ext cx="1232209" cy="393911"/>
      </dsp:txXfrm>
    </dsp:sp>
    <dsp:sp modelId="{3CC2D2C4-CD30-474B-A2DD-C5774376CB10}">
      <dsp:nvSpPr>
        <dsp:cNvPr id="0" name=""/>
        <dsp:cNvSpPr/>
      </dsp:nvSpPr>
      <dsp:spPr>
        <a:xfrm>
          <a:off x="5547419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Product innovation</a:t>
          </a:r>
        </a:p>
      </dsp:txBody>
      <dsp:txXfrm>
        <a:off x="5744375" y="0"/>
        <a:ext cx="1232209" cy="393911"/>
      </dsp:txXfrm>
    </dsp:sp>
    <dsp:sp modelId="{4BAEDE3D-D204-48D9-A10D-B9473C2EA34A}">
      <dsp:nvSpPr>
        <dsp:cNvPr id="0" name=""/>
        <dsp:cNvSpPr/>
      </dsp:nvSpPr>
      <dsp:spPr>
        <a:xfrm>
          <a:off x="7010928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Communication strategy</a:t>
          </a:r>
        </a:p>
      </dsp:txBody>
      <dsp:txXfrm>
        <a:off x="7207884" y="0"/>
        <a:ext cx="1232209" cy="393911"/>
      </dsp:txXfrm>
    </dsp:sp>
    <dsp:sp modelId="{2570F926-DB95-433B-863C-88AED5B17139}">
      <dsp:nvSpPr>
        <dsp:cNvPr id="0" name=""/>
        <dsp:cNvSpPr/>
      </dsp:nvSpPr>
      <dsp:spPr>
        <a:xfrm>
          <a:off x="8474437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Points of purchase </a:t>
          </a:r>
        </a:p>
      </dsp:txBody>
      <dsp:txXfrm>
        <a:off x="8671393" y="0"/>
        <a:ext cx="1232209" cy="393911"/>
      </dsp:txXfrm>
    </dsp:sp>
    <dsp:sp modelId="{BB5D9140-FC9E-4DB1-9ADF-12EFB78F8040}">
      <dsp:nvSpPr>
        <dsp:cNvPr id="0" name=""/>
        <dsp:cNvSpPr/>
      </dsp:nvSpPr>
      <dsp:spPr>
        <a:xfrm>
          <a:off x="9937946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Key financials </a:t>
          </a:r>
        </a:p>
      </dsp:txBody>
      <dsp:txXfrm>
        <a:off x="10134902" y="0"/>
        <a:ext cx="1232209" cy="3939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DE3E8-6383-44F2-8082-6067F931D85E}">
      <dsp:nvSpPr>
        <dsp:cNvPr id="0" name=""/>
        <dsp:cNvSpPr/>
      </dsp:nvSpPr>
      <dsp:spPr>
        <a:xfrm>
          <a:off x="0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Problem statement </a:t>
          </a:r>
        </a:p>
      </dsp:txBody>
      <dsp:txXfrm>
        <a:off x="196956" y="0"/>
        <a:ext cx="1232209" cy="393911"/>
      </dsp:txXfrm>
    </dsp:sp>
    <dsp:sp modelId="{F1536FC0-9878-4B99-9EAB-3106F7BD3171}">
      <dsp:nvSpPr>
        <dsp:cNvPr id="0" name=""/>
        <dsp:cNvSpPr/>
      </dsp:nvSpPr>
      <dsp:spPr>
        <a:xfrm>
          <a:off x="1156893" y="0"/>
          <a:ext cx="1626120" cy="393911"/>
        </a:xfrm>
        <a:prstGeom prst="chevron">
          <a:avLst/>
        </a:prstGeom>
        <a:solidFill>
          <a:srgbClr val="FF9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ysClr val="windowText" lastClr="000000"/>
              </a:solidFill>
            </a:rPr>
            <a:t>Consumer insights </a:t>
          </a:r>
        </a:p>
      </dsp:txBody>
      <dsp:txXfrm>
        <a:off x="1353849" y="0"/>
        <a:ext cx="1232209" cy="393911"/>
      </dsp:txXfrm>
    </dsp:sp>
    <dsp:sp modelId="{948C2BD5-CB8A-465E-B609-E2A144726F40}">
      <dsp:nvSpPr>
        <dsp:cNvPr id="0" name=""/>
        <dsp:cNvSpPr/>
      </dsp:nvSpPr>
      <dsp:spPr>
        <a:xfrm>
          <a:off x="2620402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Rationale </a:t>
          </a:r>
        </a:p>
      </dsp:txBody>
      <dsp:txXfrm>
        <a:off x="2817358" y="0"/>
        <a:ext cx="1232209" cy="393911"/>
      </dsp:txXfrm>
    </dsp:sp>
    <dsp:sp modelId="{0E0FFFEA-248D-47B8-B8BF-763219A88391}">
      <dsp:nvSpPr>
        <dsp:cNvPr id="0" name=""/>
        <dsp:cNvSpPr/>
      </dsp:nvSpPr>
      <dsp:spPr>
        <a:xfrm>
          <a:off x="4083911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Narrative change </a:t>
          </a:r>
        </a:p>
      </dsp:txBody>
      <dsp:txXfrm>
        <a:off x="4280867" y="0"/>
        <a:ext cx="1232209" cy="393911"/>
      </dsp:txXfrm>
    </dsp:sp>
    <dsp:sp modelId="{3CC2D2C4-CD30-474B-A2DD-C5774376CB10}">
      <dsp:nvSpPr>
        <dsp:cNvPr id="0" name=""/>
        <dsp:cNvSpPr/>
      </dsp:nvSpPr>
      <dsp:spPr>
        <a:xfrm>
          <a:off x="5547419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Product innovation</a:t>
          </a:r>
        </a:p>
      </dsp:txBody>
      <dsp:txXfrm>
        <a:off x="5744375" y="0"/>
        <a:ext cx="1232209" cy="393911"/>
      </dsp:txXfrm>
    </dsp:sp>
    <dsp:sp modelId="{4BAEDE3D-D204-48D9-A10D-B9473C2EA34A}">
      <dsp:nvSpPr>
        <dsp:cNvPr id="0" name=""/>
        <dsp:cNvSpPr/>
      </dsp:nvSpPr>
      <dsp:spPr>
        <a:xfrm>
          <a:off x="7010928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Communication strategy</a:t>
          </a:r>
        </a:p>
      </dsp:txBody>
      <dsp:txXfrm>
        <a:off x="7207884" y="0"/>
        <a:ext cx="1232209" cy="393911"/>
      </dsp:txXfrm>
    </dsp:sp>
    <dsp:sp modelId="{2570F926-DB95-433B-863C-88AED5B17139}">
      <dsp:nvSpPr>
        <dsp:cNvPr id="0" name=""/>
        <dsp:cNvSpPr/>
      </dsp:nvSpPr>
      <dsp:spPr>
        <a:xfrm>
          <a:off x="8474437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Points of purchase </a:t>
          </a:r>
        </a:p>
      </dsp:txBody>
      <dsp:txXfrm>
        <a:off x="8671393" y="0"/>
        <a:ext cx="1232209" cy="393911"/>
      </dsp:txXfrm>
    </dsp:sp>
    <dsp:sp modelId="{BB5D9140-FC9E-4DB1-9ADF-12EFB78F8040}">
      <dsp:nvSpPr>
        <dsp:cNvPr id="0" name=""/>
        <dsp:cNvSpPr/>
      </dsp:nvSpPr>
      <dsp:spPr>
        <a:xfrm>
          <a:off x="9937946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Key financials </a:t>
          </a:r>
        </a:p>
      </dsp:txBody>
      <dsp:txXfrm>
        <a:off x="10134902" y="0"/>
        <a:ext cx="1232209" cy="3939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DE3E8-6383-44F2-8082-6067F931D85E}">
      <dsp:nvSpPr>
        <dsp:cNvPr id="0" name=""/>
        <dsp:cNvSpPr/>
      </dsp:nvSpPr>
      <dsp:spPr>
        <a:xfrm>
          <a:off x="0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Problem statement </a:t>
          </a:r>
        </a:p>
      </dsp:txBody>
      <dsp:txXfrm>
        <a:off x="196956" y="0"/>
        <a:ext cx="1232209" cy="393911"/>
      </dsp:txXfrm>
    </dsp:sp>
    <dsp:sp modelId="{F1536FC0-9878-4B99-9EAB-3106F7BD3171}">
      <dsp:nvSpPr>
        <dsp:cNvPr id="0" name=""/>
        <dsp:cNvSpPr/>
      </dsp:nvSpPr>
      <dsp:spPr>
        <a:xfrm>
          <a:off x="1156893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Consumer insights </a:t>
          </a:r>
        </a:p>
      </dsp:txBody>
      <dsp:txXfrm>
        <a:off x="1353849" y="0"/>
        <a:ext cx="1232209" cy="393911"/>
      </dsp:txXfrm>
    </dsp:sp>
    <dsp:sp modelId="{948C2BD5-CB8A-465E-B609-E2A144726F40}">
      <dsp:nvSpPr>
        <dsp:cNvPr id="0" name=""/>
        <dsp:cNvSpPr/>
      </dsp:nvSpPr>
      <dsp:spPr>
        <a:xfrm>
          <a:off x="2620402" y="0"/>
          <a:ext cx="1626120" cy="393911"/>
        </a:xfrm>
        <a:prstGeom prst="chevron">
          <a:avLst/>
        </a:prstGeom>
        <a:solidFill>
          <a:srgbClr val="FF9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ysClr val="windowText" lastClr="000000"/>
              </a:solidFill>
            </a:rPr>
            <a:t>Rationale </a:t>
          </a:r>
        </a:p>
      </dsp:txBody>
      <dsp:txXfrm>
        <a:off x="2817358" y="0"/>
        <a:ext cx="1232209" cy="393911"/>
      </dsp:txXfrm>
    </dsp:sp>
    <dsp:sp modelId="{0E0FFFEA-248D-47B8-B8BF-763219A88391}">
      <dsp:nvSpPr>
        <dsp:cNvPr id="0" name=""/>
        <dsp:cNvSpPr/>
      </dsp:nvSpPr>
      <dsp:spPr>
        <a:xfrm>
          <a:off x="4083911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Narrative change </a:t>
          </a:r>
        </a:p>
      </dsp:txBody>
      <dsp:txXfrm>
        <a:off x="4280867" y="0"/>
        <a:ext cx="1232209" cy="393911"/>
      </dsp:txXfrm>
    </dsp:sp>
    <dsp:sp modelId="{3CC2D2C4-CD30-474B-A2DD-C5774376CB10}">
      <dsp:nvSpPr>
        <dsp:cNvPr id="0" name=""/>
        <dsp:cNvSpPr/>
      </dsp:nvSpPr>
      <dsp:spPr>
        <a:xfrm>
          <a:off x="5547419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Product innovation</a:t>
          </a:r>
        </a:p>
      </dsp:txBody>
      <dsp:txXfrm>
        <a:off x="5744375" y="0"/>
        <a:ext cx="1232209" cy="393911"/>
      </dsp:txXfrm>
    </dsp:sp>
    <dsp:sp modelId="{4BAEDE3D-D204-48D9-A10D-B9473C2EA34A}">
      <dsp:nvSpPr>
        <dsp:cNvPr id="0" name=""/>
        <dsp:cNvSpPr/>
      </dsp:nvSpPr>
      <dsp:spPr>
        <a:xfrm>
          <a:off x="7010928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Communication strategy</a:t>
          </a:r>
        </a:p>
      </dsp:txBody>
      <dsp:txXfrm>
        <a:off x="7207884" y="0"/>
        <a:ext cx="1232209" cy="393911"/>
      </dsp:txXfrm>
    </dsp:sp>
    <dsp:sp modelId="{2570F926-DB95-433B-863C-88AED5B17139}">
      <dsp:nvSpPr>
        <dsp:cNvPr id="0" name=""/>
        <dsp:cNvSpPr/>
      </dsp:nvSpPr>
      <dsp:spPr>
        <a:xfrm>
          <a:off x="8474437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Points of purchase </a:t>
          </a:r>
        </a:p>
      </dsp:txBody>
      <dsp:txXfrm>
        <a:off x="8671393" y="0"/>
        <a:ext cx="1232209" cy="393911"/>
      </dsp:txXfrm>
    </dsp:sp>
    <dsp:sp modelId="{BB5D9140-FC9E-4DB1-9ADF-12EFB78F8040}">
      <dsp:nvSpPr>
        <dsp:cNvPr id="0" name=""/>
        <dsp:cNvSpPr/>
      </dsp:nvSpPr>
      <dsp:spPr>
        <a:xfrm>
          <a:off x="9937946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Key financials </a:t>
          </a:r>
        </a:p>
      </dsp:txBody>
      <dsp:txXfrm>
        <a:off x="10134902" y="0"/>
        <a:ext cx="1232209" cy="3939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DE3E8-6383-44F2-8082-6067F931D85E}">
      <dsp:nvSpPr>
        <dsp:cNvPr id="0" name=""/>
        <dsp:cNvSpPr/>
      </dsp:nvSpPr>
      <dsp:spPr>
        <a:xfrm>
          <a:off x="0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Problem statement </a:t>
          </a:r>
        </a:p>
      </dsp:txBody>
      <dsp:txXfrm>
        <a:off x="196956" y="0"/>
        <a:ext cx="1232209" cy="393911"/>
      </dsp:txXfrm>
    </dsp:sp>
    <dsp:sp modelId="{F1536FC0-9878-4B99-9EAB-3106F7BD3171}">
      <dsp:nvSpPr>
        <dsp:cNvPr id="0" name=""/>
        <dsp:cNvSpPr/>
      </dsp:nvSpPr>
      <dsp:spPr>
        <a:xfrm>
          <a:off x="1156893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Consumer insights </a:t>
          </a:r>
        </a:p>
      </dsp:txBody>
      <dsp:txXfrm>
        <a:off x="1353849" y="0"/>
        <a:ext cx="1232209" cy="393911"/>
      </dsp:txXfrm>
    </dsp:sp>
    <dsp:sp modelId="{948C2BD5-CB8A-465E-B609-E2A144726F40}">
      <dsp:nvSpPr>
        <dsp:cNvPr id="0" name=""/>
        <dsp:cNvSpPr/>
      </dsp:nvSpPr>
      <dsp:spPr>
        <a:xfrm>
          <a:off x="2620402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Rationale </a:t>
          </a:r>
        </a:p>
      </dsp:txBody>
      <dsp:txXfrm>
        <a:off x="2817358" y="0"/>
        <a:ext cx="1232209" cy="393911"/>
      </dsp:txXfrm>
    </dsp:sp>
    <dsp:sp modelId="{0E0FFFEA-248D-47B8-B8BF-763219A88391}">
      <dsp:nvSpPr>
        <dsp:cNvPr id="0" name=""/>
        <dsp:cNvSpPr/>
      </dsp:nvSpPr>
      <dsp:spPr>
        <a:xfrm>
          <a:off x="4083911" y="0"/>
          <a:ext cx="1626120" cy="393911"/>
        </a:xfrm>
        <a:prstGeom prst="chevron">
          <a:avLst/>
        </a:prstGeom>
        <a:solidFill>
          <a:srgbClr val="FF9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ysClr val="windowText" lastClr="000000"/>
              </a:solidFill>
            </a:rPr>
            <a:t>Narrative change </a:t>
          </a:r>
        </a:p>
      </dsp:txBody>
      <dsp:txXfrm>
        <a:off x="4280867" y="0"/>
        <a:ext cx="1232209" cy="393911"/>
      </dsp:txXfrm>
    </dsp:sp>
    <dsp:sp modelId="{3CC2D2C4-CD30-474B-A2DD-C5774376CB10}">
      <dsp:nvSpPr>
        <dsp:cNvPr id="0" name=""/>
        <dsp:cNvSpPr/>
      </dsp:nvSpPr>
      <dsp:spPr>
        <a:xfrm>
          <a:off x="5547419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Product innovation</a:t>
          </a:r>
        </a:p>
      </dsp:txBody>
      <dsp:txXfrm>
        <a:off x="5744375" y="0"/>
        <a:ext cx="1232209" cy="393911"/>
      </dsp:txXfrm>
    </dsp:sp>
    <dsp:sp modelId="{4BAEDE3D-D204-48D9-A10D-B9473C2EA34A}">
      <dsp:nvSpPr>
        <dsp:cNvPr id="0" name=""/>
        <dsp:cNvSpPr/>
      </dsp:nvSpPr>
      <dsp:spPr>
        <a:xfrm>
          <a:off x="7010928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Communication strategy</a:t>
          </a:r>
        </a:p>
      </dsp:txBody>
      <dsp:txXfrm>
        <a:off x="7207884" y="0"/>
        <a:ext cx="1232209" cy="393911"/>
      </dsp:txXfrm>
    </dsp:sp>
    <dsp:sp modelId="{2570F926-DB95-433B-863C-88AED5B17139}">
      <dsp:nvSpPr>
        <dsp:cNvPr id="0" name=""/>
        <dsp:cNvSpPr/>
      </dsp:nvSpPr>
      <dsp:spPr>
        <a:xfrm>
          <a:off x="8474437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Points of purchase </a:t>
          </a:r>
        </a:p>
      </dsp:txBody>
      <dsp:txXfrm>
        <a:off x="8671393" y="0"/>
        <a:ext cx="1232209" cy="393911"/>
      </dsp:txXfrm>
    </dsp:sp>
    <dsp:sp modelId="{BB5D9140-FC9E-4DB1-9ADF-12EFB78F8040}">
      <dsp:nvSpPr>
        <dsp:cNvPr id="0" name=""/>
        <dsp:cNvSpPr/>
      </dsp:nvSpPr>
      <dsp:spPr>
        <a:xfrm>
          <a:off x="9937946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Key financials </a:t>
          </a:r>
        </a:p>
      </dsp:txBody>
      <dsp:txXfrm>
        <a:off x="10134902" y="0"/>
        <a:ext cx="1232209" cy="3939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DE3E8-6383-44F2-8082-6067F931D85E}">
      <dsp:nvSpPr>
        <dsp:cNvPr id="0" name=""/>
        <dsp:cNvSpPr/>
      </dsp:nvSpPr>
      <dsp:spPr>
        <a:xfrm>
          <a:off x="0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Problem statement </a:t>
          </a:r>
        </a:p>
      </dsp:txBody>
      <dsp:txXfrm>
        <a:off x="196956" y="0"/>
        <a:ext cx="1232209" cy="393911"/>
      </dsp:txXfrm>
    </dsp:sp>
    <dsp:sp modelId="{F1536FC0-9878-4B99-9EAB-3106F7BD3171}">
      <dsp:nvSpPr>
        <dsp:cNvPr id="0" name=""/>
        <dsp:cNvSpPr/>
      </dsp:nvSpPr>
      <dsp:spPr>
        <a:xfrm>
          <a:off x="1156893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Consumer insights </a:t>
          </a:r>
        </a:p>
      </dsp:txBody>
      <dsp:txXfrm>
        <a:off x="1353849" y="0"/>
        <a:ext cx="1232209" cy="393911"/>
      </dsp:txXfrm>
    </dsp:sp>
    <dsp:sp modelId="{948C2BD5-CB8A-465E-B609-E2A144726F40}">
      <dsp:nvSpPr>
        <dsp:cNvPr id="0" name=""/>
        <dsp:cNvSpPr/>
      </dsp:nvSpPr>
      <dsp:spPr>
        <a:xfrm>
          <a:off x="2620402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Rationale </a:t>
          </a:r>
        </a:p>
      </dsp:txBody>
      <dsp:txXfrm>
        <a:off x="2817358" y="0"/>
        <a:ext cx="1232209" cy="393911"/>
      </dsp:txXfrm>
    </dsp:sp>
    <dsp:sp modelId="{0E0FFFEA-248D-47B8-B8BF-763219A88391}">
      <dsp:nvSpPr>
        <dsp:cNvPr id="0" name=""/>
        <dsp:cNvSpPr/>
      </dsp:nvSpPr>
      <dsp:spPr>
        <a:xfrm>
          <a:off x="4083911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Narrative change </a:t>
          </a:r>
        </a:p>
      </dsp:txBody>
      <dsp:txXfrm>
        <a:off x="4280867" y="0"/>
        <a:ext cx="1232209" cy="393911"/>
      </dsp:txXfrm>
    </dsp:sp>
    <dsp:sp modelId="{3CC2D2C4-CD30-474B-A2DD-C5774376CB10}">
      <dsp:nvSpPr>
        <dsp:cNvPr id="0" name=""/>
        <dsp:cNvSpPr/>
      </dsp:nvSpPr>
      <dsp:spPr>
        <a:xfrm>
          <a:off x="5547419" y="0"/>
          <a:ext cx="1626120" cy="393911"/>
        </a:xfrm>
        <a:prstGeom prst="chevron">
          <a:avLst/>
        </a:prstGeom>
        <a:solidFill>
          <a:srgbClr val="FF9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ysClr val="windowText" lastClr="000000"/>
              </a:solidFill>
            </a:rPr>
            <a:t>Product innovation</a:t>
          </a:r>
        </a:p>
      </dsp:txBody>
      <dsp:txXfrm>
        <a:off x="5744375" y="0"/>
        <a:ext cx="1232209" cy="393911"/>
      </dsp:txXfrm>
    </dsp:sp>
    <dsp:sp modelId="{4BAEDE3D-D204-48D9-A10D-B9473C2EA34A}">
      <dsp:nvSpPr>
        <dsp:cNvPr id="0" name=""/>
        <dsp:cNvSpPr/>
      </dsp:nvSpPr>
      <dsp:spPr>
        <a:xfrm>
          <a:off x="7010928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Communication strategy</a:t>
          </a:r>
        </a:p>
      </dsp:txBody>
      <dsp:txXfrm>
        <a:off x="7207884" y="0"/>
        <a:ext cx="1232209" cy="393911"/>
      </dsp:txXfrm>
    </dsp:sp>
    <dsp:sp modelId="{2570F926-DB95-433B-863C-88AED5B17139}">
      <dsp:nvSpPr>
        <dsp:cNvPr id="0" name=""/>
        <dsp:cNvSpPr/>
      </dsp:nvSpPr>
      <dsp:spPr>
        <a:xfrm>
          <a:off x="8474437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Points of purchase </a:t>
          </a:r>
        </a:p>
      </dsp:txBody>
      <dsp:txXfrm>
        <a:off x="8671393" y="0"/>
        <a:ext cx="1232209" cy="393911"/>
      </dsp:txXfrm>
    </dsp:sp>
    <dsp:sp modelId="{BB5D9140-FC9E-4DB1-9ADF-12EFB78F8040}">
      <dsp:nvSpPr>
        <dsp:cNvPr id="0" name=""/>
        <dsp:cNvSpPr/>
      </dsp:nvSpPr>
      <dsp:spPr>
        <a:xfrm>
          <a:off x="9937946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Key financials </a:t>
          </a:r>
        </a:p>
      </dsp:txBody>
      <dsp:txXfrm>
        <a:off x="10134902" y="0"/>
        <a:ext cx="1232209" cy="3939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DE3E8-6383-44F2-8082-6067F931D85E}">
      <dsp:nvSpPr>
        <dsp:cNvPr id="0" name=""/>
        <dsp:cNvSpPr/>
      </dsp:nvSpPr>
      <dsp:spPr>
        <a:xfrm>
          <a:off x="0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Problem statement </a:t>
          </a:r>
        </a:p>
      </dsp:txBody>
      <dsp:txXfrm>
        <a:off x="196956" y="0"/>
        <a:ext cx="1232209" cy="393911"/>
      </dsp:txXfrm>
    </dsp:sp>
    <dsp:sp modelId="{F1536FC0-9878-4B99-9EAB-3106F7BD3171}">
      <dsp:nvSpPr>
        <dsp:cNvPr id="0" name=""/>
        <dsp:cNvSpPr/>
      </dsp:nvSpPr>
      <dsp:spPr>
        <a:xfrm>
          <a:off x="1156893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Consumer insights </a:t>
          </a:r>
        </a:p>
      </dsp:txBody>
      <dsp:txXfrm>
        <a:off x="1353849" y="0"/>
        <a:ext cx="1232209" cy="393911"/>
      </dsp:txXfrm>
    </dsp:sp>
    <dsp:sp modelId="{948C2BD5-CB8A-465E-B609-E2A144726F40}">
      <dsp:nvSpPr>
        <dsp:cNvPr id="0" name=""/>
        <dsp:cNvSpPr/>
      </dsp:nvSpPr>
      <dsp:spPr>
        <a:xfrm>
          <a:off x="2620402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Rationale </a:t>
          </a:r>
        </a:p>
      </dsp:txBody>
      <dsp:txXfrm>
        <a:off x="2817358" y="0"/>
        <a:ext cx="1232209" cy="393911"/>
      </dsp:txXfrm>
    </dsp:sp>
    <dsp:sp modelId="{0E0FFFEA-248D-47B8-B8BF-763219A88391}">
      <dsp:nvSpPr>
        <dsp:cNvPr id="0" name=""/>
        <dsp:cNvSpPr/>
      </dsp:nvSpPr>
      <dsp:spPr>
        <a:xfrm>
          <a:off x="4083911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Narrative change </a:t>
          </a:r>
        </a:p>
      </dsp:txBody>
      <dsp:txXfrm>
        <a:off x="4280867" y="0"/>
        <a:ext cx="1232209" cy="393911"/>
      </dsp:txXfrm>
    </dsp:sp>
    <dsp:sp modelId="{3CC2D2C4-CD30-474B-A2DD-C5774376CB10}">
      <dsp:nvSpPr>
        <dsp:cNvPr id="0" name=""/>
        <dsp:cNvSpPr/>
      </dsp:nvSpPr>
      <dsp:spPr>
        <a:xfrm>
          <a:off x="5547419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Product innovation</a:t>
          </a:r>
        </a:p>
      </dsp:txBody>
      <dsp:txXfrm>
        <a:off x="5744375" y="0"/>
        <a:ext cx="1232209" cy="393911"/>
      </dsp:txXfrm>
    </dsp:sp>
    <dsp:sp modelId="{4BAEDE3D-D204-48D9-A10D-B9473C2EA34A}">
      <dsp:nvSpPr>
        <dsp:cNvPr id="0" name=""/>
        <dsp:cNvSpPr/>
      </dsp:nvSpPr>
      <dsp:spPr>
        <a:xfrm>
          <a:off x="7010928" y="0"/>
          <a:ext cx="1626120" cy="393911"/>
        </a:xfrm>
        <a:prstGeom prst="chevron">
          <a:avLst/>
        </a:prstGeom>
        <a:solidFill>
          <a:srgbClr val="FF9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ysClr val="windowText" lastClr="000000"/>
              </a:solidFill>
            </a:rPr>
            <a:t>Communication strategy</a:t>
          </a:r>
        </a:p>
      </dsp:txBody>
      <dsp:txXfrm>
        <a:off x="7207884" y="0"/>
        <a:ext cx="1232209" cy="393911"/>
      </dsp:txXfrm>
    </dsp:sp>
    <dsp:sp modelId="{2570F926-DB95-433B-863C-88AED5B17139}">
      <dsp:nvSpPr>
        <dsp:cNvPr id="0" name=""/>
        <dsp:cNvSpPr/>
      </dsp:nvSpPr>
      <dsp:spPr>
        <a:xfrm>
          <a:off x="8474437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Points of purchase </a:t>
          </a:r>
        </a:p>
      </dsp:txBody>
      <dsp:txXfrm>
        <a:off x="8671393" y="0"/>
        <a:ext cx="1232209" cy="393911"/>
      </dsp:txXfrm>
    </dsp:sp>
    <dsp:sp modelId="{BB5D9140-FC9E-4DB1-9ADF-12EFB78F8040}">
      <dsp:nvSpPr>
        <dsp:cNvPr id="0" name=""/>
        <dsp:cNvSpPr/>
      </dsp:nvSpPr>
      <dsp:spPr>
        <a:xfrm>
          <a:off x="9937946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Key financials </a:t>
          </a:r>
        </a:p>
      </dsp:txBody>
      <dsp:txXfrm>
        <a:off x="10134902" y="0"/>
        <a:ext cx="1232209" cy="3939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DE3E8-6383-44F2-8082-6067F931D85E}">
      <dsp:nvSpPr>
        <dsp:cNvPr id="0" name=""/>
        <dsp:cNvSpPr/>
      </dsp:nvSpPr>
      <dsp:spPr>
        <a:xfrm>
          <a:off x="0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Problem statement </a:t>
          </a:r>
        </a:p>
      </dsp:txBody>
      <dsp:txXfrm>
        <a:off x="196956" y="0"/>
        <a:ext cx="1232209" cy="393911"/>
      </dsp:txXfrm>
    </dsp:sp>
    <dsp:sp modelId="{F1536FC0-9878-4B99-9EAB-3106F7BD3171}">
      <dsp:nvSpPr>
        <dsp:cNvPr id="0" name=""/>
        <dsp:cNvSpPr/>
      </dsp:nvSpPr>
      <dsp:spPr>
        <a:xfrm>
          <a:off x="1156893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Consumer insights </a:t>
          </a:r>
        </a:p>
      </dsp:txBody>
      <dsp:txXfrm>
        <a:off x="1353849" y="0"/>
        <a:ext cx="1232209" cy="393911"/>
      </dsp:txXfrm>
    </dsp:sp>
    <dsp:sp modelId="{948C2BD5-CB8A-465E-B609-E2A144726F40}">
      <dsp:nvSpPr>
        <dsp:cNvPr id="0" name=""/>
        <dsp:cNvSpPr/>
      </dsp:nvSpPr>
      <dsp:spPr>
        <a:xfrm>
          <a:off x="2620402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Rationale </a:t>
          </a:r>
        </a:p>
      </dsp:txBody>
      <dsp:txXfrm>
        <a:off x="2817358" y="0"/>
        <a:ext cx="1232209" cy="393911"/>
      </dsp:txXfrm>
    </dsp:sp>
    <dsp:sp modelId="{0E0FFFEA-248D-47B8-B8BF-763219A88391}">
      <dsp:nvSpPr>
        <dsp:cNvPr id="0" name=""/>
        <dsp:cNvSpPr/>
      </dsp:nvSpPr>
      <dsp:spPr>
        <a:xfrm>
          <a:off x="4083911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Narrative change </a:t>
          </a:r>
        </a:p>
      </dsp:txBody>
      <dsp:txXfrm>
        <a:off x="4280867" y="0"/>
        <a:ext cx="1232209" cy="393911"/>
      </dsp:txXfrm>
    </dsp:sp>
    <dsp:sp modelId="{3CC2D2C4-CD30-474B-A2DD-C5774376CB10}">
      <dsp:nvSpPr>
        <dsp:cNvPr id="0" name=""/>
        <dsp:cNvSpPr/>
      </dsp:nvSpPr>
      <dsp:spPr>
        <a:xfrm>
          <a:off x="5547419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Product innovation</a:t>
          </a:r>
        </a:p>
      </dsp:txBody>
      <dsp:txXfrm>
        <a:off x="5744375" y="0"/>
        <a:ext cx="1232209" cy="393911"/>
      </dsp:txXfrm>
    </dsp:sp>
    <dsp:sp modelId="{4BAEDE3D-D204-48D9-A10D-B9473C2EA34A}">
      <dsp:nvSpPr>
        <dsp:cNvPr id="0" name=""/>
        <dsp:cNvSpPr/>
      </dsp:nvSpPr>
      <dsp:spPr>
        <a:xfrm>
          <a:off x="7010928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Communication strategy</a:t>
          </a:r>
        </a:p>
      </dsp:txBody>
      <dsp:txXfrm>
        <a:off x="7207884" y="0"/>
        <a:ext cx="1232209" cy="393911"/>
      </dsp:txXfrm>
    </dsp:sp>
    <dsp:sp modelId="{2570F926-DB95-433B-863C-88AED5B17139}">
      <dsp:nvSpPr>
        <dsp:cNvPr id="0" name=""/>
        <dsp:cNvSpPr/>
      </dsp:nvSpPr>
      <dsp:spPr>
        <a:xfrm>
          <a:off x="8474437" y="0"/>
          <a:ext cx="1626120" cy="393911"/>
        </a:xfrm>
        <a:prstGeom prst="chevron">
          <a:avLst/>
        </a:prstGeom>
        <a:solidFill>
          <a:srgbClr val="FF9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ysClr val="windowText" lastClr="000000"/>
              </a:solidFill>
            </a:rPr>
            <a:t>Points of purchase </a:t>
          </a:r>
        </a:p>
      </dsp:txBody>
      <dsp:txXfrm>
        <a:off x="8671393" y="0"/>
        <a:ext cx="1232209" cy="393911"/>
      </dsp:txXfrm>
    </dsp:sp>
    <dsp:sp modelId="{BB5D9140-FC9E-4DB1-9ADF-12EFB78F8040}">
      <dsp:nvSpPr>
        <dsp:cNvPr id="0" name=""/>
        <dsp:cNvSpPr/>
      </dsp:nvSpPr>
      <dsp:spPr>
        <a:xfrm>
          <a:off x="9937946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Key financials </a:t>
          </a:r>
        </a:p>
      </dsp:txBody>
      <dsp:txXfrm>
        <a:off x="10134902" y="0"/>
        <a:ext cx="1232209" cy="39391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DE3E8-6383-44F2-8082-6067F931D85E}">
      <dsp:nvSpPr>
        <dsp:cNvPr id="0" name=""/>
        <dsp:cNvSpPr/>
      </dsp:nvSpPr>
      <dsp:spPr>
        <a:xfrm>
          <a:off x="0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Problem statement </a:t>
          </a:r>
        </a:p>
      </dsp:txBody>
      <dsp:txXfrm>
        <a:off x="196956" y="0"/>
        <a:ext cx="1232209" cy="393911"/>
      </dsp:txXfrm>
    </dsp:sp>
    <dsp:sp modelId="{F1536FC0-9878-4B99-9EAB-3106F7BD3171}">
      <dsp:nvSpPr>
        <dsp:cNvPr id="0" name=""/>
        <dsp:cNvSpPr/>
      </dsp:nvSpPr>
      <dsp:spPr>
        <a:xfrm>
          <a:off x="1156893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Consumer insights </a:t>
          </a:r>
        </a:p>
      </dsp:txBody>
      <dsp:txXfrm>
        <a:off x="1353849" y="0"/>
        <a:ext cx="1232209" cy="393911"/>
      </dsp:txXfrm>
    </dsp:sp>
    <dsp:sp modelId="{948C2BD5-CB8A-465E-B609-E2A144726F40}">
      <dsp:nvSpPr>
        <dsp:cNvPr id="0" name=""/>
        <dsp:cNvSpPr/>
      </dsp:nvSpPr>
      <dsp:spPr>
        <a:xfrm>
          <a:off x="2620402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Rationale </a:t>
          </a:r>
        </a:p>
      </dsp:txBody>
      <dsp:txXfrm>
        <a:off x="2817358" y="0"/>
        <a:ext cx="1232209" cy="393911"/>
      </dsp:txXfrm>
    </dsp:sp>
    <dsp:sp modelId="{0E0FFFEA-248D-47B8-B8BF-763219A88391}">
      <dsp:nvSpPr>
        <dsp:cNvPr id="0" name=""/>
        <dsp:cNvSpPr/>
      </dsp:nvSpPr>
      <dsp:spPr>
        <a:xfrm>
          <a:off x="4083911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Narrative change </a:t>
          </a:r>
        </a:p>
      </dsp:txBody>
      <dsp:txXfrm>
        <a:off x="4280867" y="0"/>
        <a:ext cx="1232209" cy="393911"/>
      </dsp:txXfrm>
    </dsp:sp>
    <dsp:sp modelId="{3CC2D2C4-CD30-474B-A2DD-C5774376CB10}">
      <dsp:nvSpPr>
        <dsp:cNvPr id="0" name=""/>
        <dsp:cNvSpPr/>
      </dsp:nvSpPr>
      <dsp:spPr>
        <a:xfrm>
          <a:off x="5547419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Product innovation</a:t>
          </a:r>
        </a:p>
      </dsp:txBody>
      <dsp:txXfrm>
        <a:off x="5744375" y="0"/>
        <a:ext cx="1232209" cy="393911"/>
      </dsp:txXfrm>
    </dsp:sp>
    <dsp:sp modelId="{4BAEDE3D-D204-48D9-A10D-B9473C2EA34A}">
      <dsp:nvSpPr>
        <dsp:cNvPr id="0" name=""/>
        <dsp:cNvSpPr/>
      </dsp:nvSpPr>
      <dsp:spPr>
        <a:xfrm>
          <a:off x="7010928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Communication strategy</a:t>
          </a:r>
        </a:p>
      </dsp:txBody>
      <dsp:txXfrm>
        <a:off x="7207884" y="0"/>
        <a:ext cx="1232209" cy="393911"/>
      </dsp:txXfrm>
    </dsp:sp>
    <dsp:sp modelId="{2570F926-DB95-433B-863C-88AED5B17139}">
      <dsp:nvSpPr>
        <dsp:cNvPr id="0" name=""/>
        <dsp:cNvSpPr/>
      </dsp:nvSpPr>
      <dsp:spPr>
        <a:xfrm>
          <a:off x="8474437" y="0"/>
          <a:ext cx="1626120" cy="393911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Points of purchase </a:t>
          </a:r>
        </a:p>
      </dsp:txBody>
      <dsp:txXfrm>
        <a:off x="8671393" y="0"/>
        <a:ext cx="1232209" cy="393911"/>
      </dsp:txXfrm>
    </dsp:sp>
    <dsp:sp modelId="{BB5D9140-FC9E-4DB1-9ADF-12EFB78F8040}">
      <dsp:nvSpPr>
        <dsp:cNvPr id="0" name=""/>
        <dsp:cNvSpPr/>
      </dsp:nvSpPr>
      <dsp:spPr>
        <a:xfrm>
          <a:off x="9937946" y="0"/>
          <a:ext cx="1626120" cy="393911"/>
        </a:xfrm>
        <a:prstGeom prst="chevron">
          <a:avLst/>
        </a:prstGeom>
        <a:solidFill>
          <a:srgbClr val="FF93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>
              <a:solidFill>
                <a:sysClr val="windowText" lastClr="000000"/>
              </a:solidFill>
            </a:rPr>
            <a:t>Key financials </a:t>
          </a:r>
        </a:p>
      </dsp:txBody>
      <dsp:txXfrm>
        <a:off x="10134902" y="0"/>
        <a:ext cx="1232209" cy="393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0FA9F-F4F3-49D9-B10F-432DA4A2CB3E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1906F-EDE4-46C6-B63E-23B4D81C78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80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906F-EDE4-46C6-B63E-23B4D81C787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046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906F-EDE4-46C6-B63E-23B4D81C787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380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906F-EDE4-46C6-B63E-23B4D81C787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909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85B6-DD7B-1F76-86FE-492F44309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E3705-D89D-8BE8-017F-2E438051D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A8389-7342-CDB5-A12D-FAB37CB60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9F885-1346-4CD8-A21B-2960D1361F7F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FBA22-2C97-AC0D-827A-5882A9BD8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D0BAD-48A2-91B4-3867-F7C81F80F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86F8-ECB0-4540-A3EE-8698E5B4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45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9EFA-904C-5A6F-4F9A-847689DC3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D42968-69F7-DE1C-7C19-8CEFF33C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8555D-78E5-CF54-EA22-56CE19D47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9F885-1346-4CD8-A21B-2960D1361F7F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04A74-5D02-E6FB-F5CF-57D6E4B2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93905-4436-E93B-1ED9-51896F383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86F8-ECB0-4540-A3EE-8698E5B4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15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5E102-AC47-7758-A66D-6F006DECC6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1096D-8346-5186-F448-624787BE3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D5429-8315-ACC1-97E2-E32977386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9F885-1346-4CD8-A21B-2960D1361F7F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4B26F-CA6F-2AA6-0E96-61F6E4A60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0A849-028A-8193-B53D-193B4D40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86F8-ECB0-4540-A3EE-8698E5B4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623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35406-D81F-FE61-B943-FE99D797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B47B6-9C82-8290-BD92-426EFDE75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47605-1C53-91C6-44FB-9A0C4477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9F885-1346-4CD8-A21B-2960D1361F7F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78951-E159-BB0F-0891-85E150ABA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5FEF4-A84B-C6B3-D9EC-43EF71DE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86F8-ECB0-4540-A3EE-8698E5B4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295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68E0B-9798-43BC-7E8C-124D2BAA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FACB2-5FAE-30BE-AE62-759AC44C1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6E565-84F3-FA30-C674-643552F4B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9F885-1346-4CD8-A21B-2960D1361F7F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30D0E-5FD6-BCF6-84CE-A4EDC038E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3DFA2-7AA5-0FC2-C1A5-ACA3EC71F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86F8-ECB0-4540-A3EE-8698E5B4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975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90AC3-EDA1-C555-EF18-EF10FE3DF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4341-B1A8-577D-8B4B-2274B5754E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44A5C9-F918-CB2C-32FF-58FCE703A3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DF354-15C5-7214-042A-F6FFA0BBD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9F885-1346-4CD8-A21B-2960D1361F7F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23E5-C118-980B-3530-FFB51A61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55B8A-8F2D-2EDE-92B3-D2FDD62F1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86F8-ECB0-4540-A3EE-8698E5B4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508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B3F3-0817-8AAD-EC4D-070C21D34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861C8-A0D4-68E0-3C6C-FB63E4224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8756-B9B7-6DD6-B90A-D110618C93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4E3DA2-BFB2-4EF3-1B97-6B71FB47C2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888B1C-3ED2-FD9B-2692-151AA70760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047B41-BF87-B912-A8D1-AE01DE04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9F885-1346-4CD8-A21B-2960D1361F7F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24506-E06A-A717-32CD-D43CACD67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5FC776-FE9E-8518-852A-AFE06B56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86F8-ECB0-4540-A3EE-8698E5B4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187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5DB2-2A66-00DE-6D39-671FC7E8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302DBC-74D7-D877-0D9D-88592AE3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9F885-1346-4CD8-A21B-2960D1361F7F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086B2-0583-1430-F175-3E2A8AB7C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13E31-BF08-DC21-53C2-2E5FF4FA3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86F8-ECB0-4540-A3EE-8698E5B4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45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52500E-4C1D-3C94-2800-8BE9BF753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9F885-1346-4CD8-A21B-2960D1361F7F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003336-23B9-AADE-85F0-5EF251313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8128C-A1DE-174D-2442-2804BB20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86F8-ECB0-4540-A3EE-8698E5B4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987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944E-DEAD-AA00-034E-261B3B044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64345-121F-47DB-5B9F-671EA118A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9EF76C-A372-4A3B-06BE-1D180F75A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DD635-D517-27B6-1FD3-DD7B05775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9F885-1346-4CD8-A21B-2960D1361F7F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3E89F-52CC-EBE6-EB18-7437FB449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58E69-6277-7DB7-989B-17C3A42A6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86F8-ECB0-4540-A3EE-8698E5B4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300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4266-F351-9818-2560-343345334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43CBE1-9B18-1F6B-7279-F2E67CCC2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31F7E-E316-2628-C30E-60F31117E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F9461-4200-7E26-133C-850837D15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9F885-1346-4CD8-A21B-2960D1361F7F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35D02-5BD9-B093-F80D-AF07E9EE7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69C57-3452-35A0-52DE-3D06A057F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286F8-ECB0-4540-A3EE-8698E5B4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03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E3217-9E66-1211-C3E0-9027E896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</a:t>
            </a:r>
            <a:r>
              <a:rPr lang="en-US" err="1"/>
              <a:t>stylexxxxxxx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EA4AA-B65A-5676-401E-A3012ED63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C73F4-F4FF-CD6A-0CC9-EBB7EED3C7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9F885-1346-4CD8-A21B-2960D1361F7F}" type="datetimeFigureOut">
              <a:rPr lang="en-IN" smtClean="0"/>
              <a:t>02-04-2024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A775B-EE95-27C4-9E04-4A391FCDF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1AF3F-BC1B-1C34-870A-6E3516517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286F8-ECB0-4540-A3EE-8698E5B4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17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8.png"/><Relationship Id="rId7" Type="http://schemas.openxmlformats.org/officeDocument/2006/relationships/image" Target="../media/image4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21.png"/><Relationship Id="rId3" Type="http://schemas.microsoft.com/office/2007/relationships/media" Target="../media/media1.mp4"/><Relationship Id="rId7" Type="http://schemas.openxmlformats.org/officeDocument/2006/relationships/image" Target="../media/image69.png"/><Relationship Id="rId12" Type="http://schemas.openxmlformats.org/officeDocument/2006/relationships/image" Target="../media/image9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8.png"/><Relationship Id="rId11" Type="http://schemas.openxmlformats.org/officeDocument/2006/relationships/image" Target="../media/image6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0.jpeg"/><Relationship Id="rId4" Type="http://schemas.openxmlformats.org/officeDocument/2006/relationships/video" Target="../media/media1.mp4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21" Type="http://schemas.openxmlformats.org/officeDocument/2006/relationships/chart" Target="../charts/chart1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diagramQuickStyle" Target="../diagrams/quickStyle1.xml"/><Relationship Id="rId2" Type="http://schemas.openxmlformats.org/officeDocument/2006/relationships/video" Target="../media/media1.mp4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diagramLayout" Target="../diagrams/layout1.xml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diagramData" Target="../diagrams/data1.xml"/><Relationship Id="rId28" Type="http://schemas.openxmlformats.org/officeDocument/2006/relationships/image" Target="../media/image21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chart" Target="../charts/chart2.xml"/><Relationship Id="rId27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5.png"/><Relationship Id="rId5" Type="http://schemas.openxmlformats.org/officeDocument/2006/relationships/diagramData" Target="../diagrams/data2.xml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microsoft.com/office/2007/relationships/diagramDrawing" Target="../diagrams/drawing2.xml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diagramData" Target="../diagrams/data3.xml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37.jpeg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diagramQuickStyle" Target="../diagrams/quickStyle3.xml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diagramLayout" Target="../diagrams/layout4.xml"/><Relationship Id="rId3" Type="http://schemas.openxmlformats.org/officeDocument/2006/relationships/image" Target="../media/image4.png"/><Relationship Id="rId21" Type="http://schemas.openxmlformats.org/officeDocument/2006/relationships/image" Target="../media/image56.png"/><Relationship Id="rId7" Type="http://schemas.openxmlformats.org/officeDocument/2006/relationships/image" Target="../media/image42.jpe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diagramData" Target="../diagrams/data4.xml"/><Relationship Id="rId2" Type="http://schemas.openxmlformats.org/officeDocument/2006/relationships/image" Target="../media/image38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46.png"/><Relationship Id="rId24" Type="http://schemas.openxmlformats.org/officeDocument/2006/relationships/image" Target="../media/image59.jpeg"/><Relationship Id="rId5" Type="http://schemas.openxmlformats.org/officeDocument/2006/relationships/image" Target="../media/image40.png"/><Relationship Id="rId15" Type="http://schemas.openxmlformats.org/officeDocument/2006/relationships/image" Target="../media/image50.jpeg"/><Relationship Id="rId23" Type="http://schemas.openxmlformats.org/officeDocument/2006/relationships/image" Target="../media/image58.jpeg"/><Relationship Id="rId28" Type="http://schemas.openxmlformats.org/officeDocument/2006/relationships/diagramColors" Target="../diagrams/colors4.xml"/><Relationship Id="rId10" Type="http://schemas.openxmlformats.org/officeDocument/2006/relationships/image" Target="../media/image45.jpe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jpeg"/><Relationship Id="rId14" Type="http://schemas.openxmlformats.org/officeDocument/2006/relationships/image" Target="../media/image49.png"/><Relationship Id="rId22" Type="http://schemas.openxmlformats.org/officeDocument/2006/relationships/image" Target="../media/image57.jpeg"/><Relationship Id="rId27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40.png"/><Relationship Id="rId1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image" Target="../media/image63.jpeg"/><Relationship Id="rId12" Type="http://schemas.openxmlformats.org/officeDocument/2006/relationships/image" Target="../media/image39.png"/><Relationship Id="rId17" Type="http://schemas.openxmlformats.org/officeDocument/2006/relationships/diagramColors" Target="../diagrams/colors5.xml"/><Relationship Id="rId2" Type="http://schemas.openxmlformats.org/officeDocument/2006/relationships/notesSlide" Target="../notesSlides/notesSlide2.xml"/><Relationship Id="rId16" Type="http://schemas.openxmlformats.org/officeDocument/2006/relationships/diagramQuickStyle" Target="../diagrams/quickStyl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diagramLayout" Target="../diagrams/layout5.xml"/><Relationship Id="rId10" Type="http://schemas.openxmlformats.org/officeDocument/2006/relationships/image" Target="../media/image66.png"/><Relationship Id="rId4" Type="http://schemas.openxmlformats.org/officeDocument/2006/relationships/image" Target="../media/image60.jpeg"/><Relationship Id="rId9" Type="http://schemas.openxmlformats.org/officeDocument/2006/relationships/image" Target="../media/image65.png"/><Relationship Id="rId1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13" Type="http://schemas.openxmlformats.org/officeDocument/2006/relationships/image" Target="../media/image75.jpeg"/><Relationship Id="rId18" Type="http://schemas.openxmlformats.org/officeDocument/2006/relationships/image" Target="../media/image62.png"/><Relationship Id="rId3" Type="http://schemas.openxmlformats.org/officeDocument/2006/relationships/slideLayout" Target="../slideLayouts/slideLayout2.xml"/><Relationship Id="rId21" Type="http://schemas.openxmlformats.org/officeDocument/2006/relationships/diagramData" Target="../diagrams/data6.xml"/><Relationship Id="rId7" Type="http://schemas.openxmlformats.org/officeDocument/2006/relationships/image" Target="../media/image69.png"/><Relationship Id="rId12" Type="http://schemas.openxmlformats.org/officeDocument/2006/relationships/image" Target="../media/image74.jpeg"/><Relationship Id="rId17" Type="http://schemas.openxmlformats.org/officeDocument/2006/relationships/image" Target="../media/image29.png"/><Relationship Id="rId25" Type="http://schemas.microsoft.com/office/2007/relationships/diagramDrawing" Target="../diagrams/drawing6.xml"/><Relationship Id="rId2" Type="http://schemas.openxmlformats.org/officeDocument/2006/relationships/video" Target="../media/media2.mp4"/><Relationship Id="rId16" Type="http://schemas.openxmlformats.org/officeDocument/2006/relationships/image" Target="../media/image78.png"/><Relationship Id="rId20" Type="http://schemas.openxmlformats.org/officeDocument/2006/relationships/image" Target="../media/image80.png"/><Relationship Id="rId1" Type="http://schemas.microsoft.com/office/2007/relationships/media" Target="../media/media2.mp4"/><Relationship Id="rId6" Type="http://schemas.openxmlformats.org/officeDocument/2006/relationships/image" Target="../media/image68.png"/><Relationship Id="rId11" Type="http://schemas.openxmlformats.org/officeDocument/2006/relationships/image" Target="../media/image73.jpeg"/><Relationship Id="rId24" Type="http://schemas.openxmlformats.org/officeDocument/2006/relationships/diagramColors" Target="../diagrams/colors6.xml"/><Relationship Id="rId5" Type="http://schemas.openxmlformats.org/officeDocument/2006/relationships/image" Target="../media/image4.png"/><Relationship Id="rId15" Type="http://schemas.openxmlformats.org/officeDocument/2006/relationships/image" Target="../media/image77.jpeg"/><Relationship Id="rId23" Type="http://schemas.openxmlformats.org/officeDocument/2006/relationships/diagramQuickStyle" Target="../diagrams/quickStyle6.xml"/><Relationship Id="rId10" Type="http://schemas.openxmlformats.org/officeDocument/2006/relationships/image" Target="../media/image72.png"/><Relationship Id="rId19" Type="http://schemas.openxmlformats.org/officeDocument/2006/relationships/image" Target="../media/image79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microsoft.com/office/2007/relationships/diagramDrawing" Target="../diagrams/drawing7.xml"/><Relationship Id="rId3" Type="http://schemas.openxmlformats.org/officeDocument/2006/relationships/image" Target="../media/image81.png"/><Relationship Id="rId21" Type="http://schemas.openxmlformats.org/officeDocument/2006/relationships/image" Target="../media/image99.jpeg"/><Relationship Id="rId7" Type="http://schemas.openxmlformats.org/officeDocument/2006/relationships/image" Target="../media/image85.jpe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diagramColors" Target="../diagrams/colors7.xml"/><Relationship Id="rId2" Type="http://schemas.openxmlformats.org/officeDocument/2006/relationships/image" Target="../media/image4.png"/><Relationship Id="rId16" Type="http://schemas.openxmlformats.org/officeDocument/2006/relationships/image" Target="../media/image94.png"/><Relationship Id="rId20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11" Type="http://schemas.openxmlformats.org/officeDocument/2006/relationships/image" Target="../media/image89.png"/><Relationship Id="rId24" Type="http://schemas.openxmlformats.org/officeDocument/2006/relationships/diagramQuickStyle" Target="../diagrams/quickStyle7.xml"/><Relationship Id="rId5" Type="http://schemas.openxmlformats.org/officeDocument/2006/relationships/image" Target="../media/image83.jpeg"/><Relationship Id="rId15" Type="http://schemas.openxmlformats.org/officeDocument/2006/relationships/image" Target="../media/image93.png"/><Relationship Id="rId23" Type="http://schemas.openxmlformats.org/officeDocument/2006/relationships/diagramLayout" Target="../diagrams/layout7.xml"/><Relationship Id="rId10" Type="http://schemas.openxmlformats.org/officeDocument/2006/relationships/image" Target="../media/image88.png"/><Relationship Id="rId19" Type="http://schemas.openxmlformats.org/officeDocument/2006/relationships/image" Target="../media/image97.jpeg"/><Relationship Id="rId4" Type="http://schemas.openxmlformats.org/officeDocument/2006/relationships/image" Target="../media/image82.jpe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chart" Target="../charts/chart3.xml"/><Relationship Id="rId7" Type="http://schemas.openxmlformats.org/officeDocument/2006/relationships/diagramLayout" Target="../diagrams/layout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5" Type="http://schemas.openxmlformats.org/officeDocument/2006/relationships/image" Target="../media/image100.emf"/><Relationship Id="rId10" Type="http://schemas.microsoft.com/office/2007/relationships/diagramDrawing" Target="../diagrams/drawing8.xml"/><Relationship Id="rId4" Type="http://schemas.openxmlformats.org/officeDocument/2006/relationships/oleObject" Target="file:///D:\One%20drive_Backup\PPT\Final%20Calculations.xlsx" TargetMode="External"/><Relationship Id="rId9" Type="http://schemas.openxmlformats.org/officeDocument/2006/relationships/diagramColors" Target="../diagrams/colors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83B6B1-D67E-8FF7-9751-5353AAA1E02A}"/>
              </a:ext>
            </a:extLst>
          </p:cNvPr>
          <p:cNvSpPr/>
          <p:nvPr/>
        </p:nvSpPr>
        <p:spPr>
          <a:xfrm>
            <a:off x="1606882" y="1531507"/>
            <a:ext cx="8801844" cy="494672"/>
          </a:xfrm>
          <a:prstGeom prst="rect">
            <a:avLst/>
          </a:prstGeom>
          <a:solidFill>
            <a:srgbClr val="D201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Team </a:t>
            </a:r>
            <a:r>
              <a:rPr lang="en-US" sz="3600" b="1" i="1"/>
              <a:t>Max Fresh</a:t>
            </a:r>
            <a:endParaRPr lang="en-IN" sz="3600" b="1" i="1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ECCA758-DBD8-4827-11D0-0597AF36C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104" y="1992674"/>
            <a:ext cx="2784909" cy="244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A73D1A5-D5D2-3DBA-BD98-806421B31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6" t="18561" r="28473" b="58537"/>
          <a:stretch/>
        </p:blipFill>
        <p:spPr bwMode="auto">
          <a:xfrm>
            <a:off x="7747454" y="2218529"/>
            <a:ext cx="3044423" cy="223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08A86B-B7E1-4200-0550-7EC21DBE4685}"/>
              </a:ext>
            </a:extLst>
          </p:cNvPr>
          <p:cNvSpPr/>
          <p:nvPr/>
        </p:nvSpPr>
        <p:spPr>
          <a:xfrm>
            <a:off x="1721926" y="4509578"/>
            <a:ext cx="2322285" cy="377371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>
                <a:solidFill>
                  <a:sysClr val="windowText" lastClr="000000"/>
                </a:solidFill>
              </a:rPr>
              <a:t>Debosree Roy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F7596A-57BD-52FB-A3CD-A8C73CCFBF4B}"/>
              </a:ext>
            </a:extLst>
          </p:cNvPr>
          <p:cNvSpPr/>
          <p:nvPr/>
        </p:nvSpPr>
        <p:spPr>
          <a:xfrm>
            <a:off x="4860641" y="4509578"/>
            <a:ext cx="2322285" cy="377371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err="1">
                <a:solidFill>
                  <a:sysClr val="windowText" lastClr="000000"/>
                </a:solidFill>
              </a:rPr>
              <a:t>Kesiraju</a:t>
            </a:r>
            <a:r>
              <a:rPr lang="en-IN" sz="2000" b="1">
                <a:solidFill>
                  <a:sysClr val="windowText" lastClr="000000"/>
                </a:solidFill>
              </a:rPr>
              <a:t> Lokesh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F7A4EF-B196-576A-6B7C-D5253A72AAF4}"/>
              </a:ext>
            </a:extLst>
          </p:cNvPr>
          <p:cNvSpPr/>
          <p:nvPr/>
        </p:nvSpPr>
        <p:spPr>
          <a:xfrm>
            <a:off x="7961256" y="4509578"/>
            <a:ext cx="2322285" cy="377371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err="1">
                <a:solidFill>
                  <a:sysClr val="windowText" lastClr="000000"/>
                </a:solidFill>
              </a:rPr>
              <a:t>Drisha</a:t>
            </a:r>
            <a:r>
              <a:rPr lang="en-IN" sz="2000" b="1">
                <a:solidFill>
                  <a:sysClr val="windowText" lastClr="000000"/>
                </a:solidFill>
              </a:rPr>
              <a:t> Paul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04369C-B229-5FD5-1436-FF2B6C254BC6}"/>
              </a:ext>
            </a:extLst>
          </p:cNvPr>
          <p:cNvSpPr/>
          <p:nvPr/>
        </p:nvSpPr>
        <p:spPr>
          <a:xfrm>
            <a:off x="1721926" y="5050365"/>
            <a:ext cx="2322285" cy="377371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ysClr val="windowText" lastClr="000000"/>
                </a:solidFill>
              </a:rPr>
              <a:t>Himalaya Wellness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184691-3B8E-F512-63F2-5B08983195F3}"/>
              </a:ext>
            </a:extLst>
          </p:cNvPr>
          <p:cNvSpPr/>
          <p:nvPr/>
        </p:nvSpPr>
        <p:spPr>
          <a:xfrm>
            <a:off x="4860641" y="5050365"/>
            <a:ext cx="2322285" cy="377371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ysClr val="windowText" lastClr="000000"/>
                </a:solidFill>
              </a:rPr>
              <a:t>HUL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ACDD7E2-A1F5-4F32-1247-FC94D6C58B9B}"/>
              </a:ext>
            </a:extLst>
          </p:cNvPr>
          <p:cNvSpPr/>
          <p:nvPr/>
        </p:nvSpPr>
        <p:spPr>
          <a:xfrm>
            <a:off x="7961256" y="5050365"/>
            <a:ext cx="2322285" cy="377371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ysClr val="windowText" lastClr="000000"/>
                </a:solidFill>
              </a:rPr>
              <a:t>Nestle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69B6037-6D3C-B461-0734-F011F08249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2" r="21853" b="44098"/>
          <a:stretch/>
        </p:blipFill>
        <p:spPr bwMode="auto">
          <a:xfrm>
            <a:off x="4585786" y="1975360"/>
            <a:ext cx="2784909" cy="244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olgate Logo, symbol, meaning, history, PNG, brand">
            <a:extLst>
              <a:ext uri="{FF2B5EF4-FFF2-40B4-BE49-F238E27FC236}">
                <a16:creationId xmlns:a16="http://schemas.microsoft.com/office/drawing/2014/main" id="{84BEBC76-EA9D-5520-C9FB-967313E679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4" r="1272" b="13865"/>
          <a:stretch/>
        </p:blipFill>
        <p:spPr bwMode="auto">
          <a:xfrm>
            <a:off x="10144991" y="41566"/>
            <a:ext cx="2005443" cy="87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56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E5447-1669-131C-AEA4-1781176B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4136" y="2766218"/>
            <a:ext cx="4883727" cy="1325563"/>
          </a:xfrm>
        </p:spPr>
        <p:txBody>
          <a:bodyPr>
            <a:normAutofit/>
          </a:bodyPr>
          <a:lstStyle/>
          <a:p>
            <a:r>
              <a:rPr lang="en-IN" sz="8800" b="1" dirty="0">
                <a:solidFill>
                  <a:srgbClr val="C00000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135001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F09823-C1D6-665C-AADE-CAD8688CE28C}"/>
              </a:ext>
            </a:extLst>
          </p:cNvPr>
          <p:cNvSpPr/>
          <p:nvPr/>
        </p:nvSpPr>
        <p:spPr>
          <a:xfrm>
            <a:off x="452005" y="569906"/>
            <a:ext cx="2374322" cy="1937767"/>
          </a:xfrm>
          <a:prstGeom prst="rect">
            <a:avLst/>
          </a:prstGeom>
          <a:solidFill>
            <a:srgbClr val="FFDDDD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i="1" dirty="0">
                <a:solidFill>
                  <a:srgbClr val="FF0000"/>
                </a:solidFill>
              </a:rPr>
              <a:t>1,2 ka 4</a:t>
            </a:r>
          </a:p>
          <a:p>
            <a:pPr algn="ctr"/>
            <a:r>
              <a:rPr lang="en-IN" sz="2400" b="1" i="1" dirty="0">
                <a:solidFill>
                  <a:srgbClr val="FF0000"/>
                </a:solidFill>
              </a:rPr>
              <a:t>4,2 ka 1</a:t>
            </a:r>
          </a:p>
          <a:p>
            <a:pPr algn="ctr"/>
            <a:r>
              <a:rPr lang="en-IN" sz="2400" b="1" i="1" dirty="0">
                <a:solidFill>
                  <a:srgbClr val="FF0000"/>
                </a:solidFill>
              </a:rPr>
              <a:t>4 </a:t>
            </a:r>
            <a:r>
              <a:rPr lang="en-IN" sz="2400" b="1" i="1" dirty="0" err="1">
                <a:solidFill>
                  <a:srgbClr val="FF0000"/>
                </a:solidFill>
              </a:rPr>
              <a:t>tak</a:t>
            </a:r>
            <a:r>
              <a:rPr lang="en-IN" sz="2400" b="1" i="1" dirty="0">
                <a:solidFill>
                  <a:srgbClr val="FF0000"/>
                </a:solidFill>
              </a:rPr>
              <a:t> mat </a:t>
            </a:r>
            <a:r>
              <a:rPr lang="en-IN" sz="2400" b="1" i="1" dirty="0" err="1">
                <a:solidFill>
                  <a:srgbClr val="FF0000"/>
                </a:solidFill>
              </a:rPr>
              <a:t>ja</a:t>
            </a:r>
            <a:endParaRPr lang="en-IN" sz="2400" b="1" i="1" dirty="0">
              <a:solidFill>
                <a:srgbClr val="FF0000"/>
              </a:solidFill>
            </a:endParaRPr>
          </a:p>
          <a:p>
            <a:pPr algn="ctr"/>
            <a:r>
              <a:rPr lang="en-IN" sz="2400" b="1" i="1" dirty="0">
                <a:solidFill>
                  <a:srgbClr val="FF0000"/>
                </a:solidFill>
              </a:rPr>
              <a:t>3 pe </a:t>
            </a:r>
            <a:r>
              <a:rPr lang="en-IN" sz="2400" b="1" i="1" dirty="0" err="1">
                <a:solidFill>
                  <a:srgbClr val="FF0000"/>
                </a:solidFill>
              </a:rPr>
              <a:t>ruk</a:t>
            </a:r>
            <a:r>
              <a:rPr lang="en-IN" sz="2400" b="1" i="1" dirty="0">
                <a:solidFill>
                  <a:srgbClr val="FF0000"/>
                </a:solidFill>
              </a:rPr>
              <a:t> </a:t>
            </a:r>
            <a:r>
              <a:rPr lang="en-IN" sz="2400" b="1" i="1" dirty="0" err="1">
                <a:solidFill>
                  <a:srgbClr val="FF0000"/>
                </a:solidFill>
              </a:rPr>
              <a:t>ja</a:t>
            </a:r>
            <a:endParaRPr lang="en-IN" sz="2400" b="1" i="1" dirty="0">
              <a:solidFill>
                <a:srgbClr val="FF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0683AE-98DF-7900-BBDA-6107B7A14510}"/>
              </a:ext>
            </a:extLst>
          </p:cNvPr>
          <p:cNvGrpSpPr/>
          <p:nvPr/>
        </p:nvGrpSpPr>
        <p:grpSpPr>
          <a:xfrm>
            <a:off x="293822" y="3429000"/>
            <a:ext cx="3530032" cy="2038354"/>
            <a:chOff x="3770057" y="1880315"/>
            <a:chExt cx="4735765" cy="3174286"/>
          </a:xfrm>
        </p:grpSpPr>
        <p:pic>
          <p:nvPicPr>
            <p:cNvPr id="6" name="Picture 16" descr="Premium Photo | Blank white horizontal billboard on cityscape background at  night front view mockup advertising concept">
              <a:extLst>
                <a:ext uri="{FF2B5EF4-FFF2-40B4-BE49-F238E27FC236}">
                  <a16:creationId xmlns:a16="http://schemas.microsoft.com/office/drawing/2014/main" id="{F3AF1C1D-F0F5-C798-9690-AEDA12CECE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92" t="11009" r="9584" b="9073"/>
            <a:stretch/>
          </p:blipFill>
          <p:spPr bwMode="auto">
            <a:xfrm>
              <a:off x="3770057" y="1880315"/>
              <a:ext cx="4735765" cy="3174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FE5DEE57-0D65-FA6E-D64F-9F792BB36E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" t="22245" r="198" b="19220"/>
            <a:stretch/>
          </p:blipFill>
          <p:spPr>
            <a:xfrm>
              <a:off x="3997119" y="2426923"/>
              <a:ext cx="4224569" cy="199267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70734FE-FC7C-AE65-6102-4D4C1BE2DA74}"/>
              </a:ext>
            </a:extLst>
          </p:cNvPr>
          <p:cNvGrpSpPr/>
          <p:nvPr/>
        </p:nvGrpSpPr>
        <p:grpSpPr>
          <a:xfrm>
            <a:off x="4700256" y="3452834"/>
            <a:ext cx="2418082" cy="1933924"/>
            <a:chOff x="3771348" y="3673553"/>
            <a:chExt cx="3314700" cy="2457450"/>
          </a:xfrm>
        </p:grpSpPr>
        <p:pic>
          <p:nvPicPr>
            <p:cNvPr id="9" name="Picture 20">
              <a:extLst>
                <a:ext uri="{FF2B5EF4-FFF2-40B4-BE49-F238E27FC236}">
                  <a16:creationId xmlns:a16="http://schemas.microsoft.com/office/drawing/2014/main" id="{C9364C98-937C-7741-F8E8-F0376D3C6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1348" y="3673553"/>
              <a:ext cx="3314700" cy="2457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QR Code | 2D, matrix &amp; scanning | Britannica">
              <a:extLst>
                <a:ext uri="{FF2B5EF4-FFF2-40B4-BE49-F238E27FC236}">
                  <a16:creationId xmlns:a16="http://schemas.microsoft.com/office/drawing/2014/main" id="{D24B8B5A-EEAF-0FF0-5179-B80B551FFE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6186" y="4728123"/>
              <a:ext cx="1113877" cy="1113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D7D02B-2332-51AD-1221-E6621ECD4973}"/>
              </a:ext>
            </a:extLst>
          </p:cNvPr>
          <p:cNvGrpSpPr/>
          <p:nvPr/>
        </p:nvGrpSpPr>
        <p:grpSpPr>
          <a:xfrm>
            <a:off x="7599139" y="3311839"/>
            <a:ext cx="1181582" cy="2222708"/>
            <a:chOff x="3315846" y="3304898"/>
            <a:chExt cx="943643" cy="181955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670B94C-5F94-7B85-FBBF-6BD6F9A7B85D}"/>
                </a:ext>
              </a:extLst>
            </p:cNvPr>
            <p:cNvGrpSpPr/>
            <p:nvPr/>
          </p:nvGrpSpPr>
          <p:grpSpPr>
            <a:xfrm>
              <a:off x="3315846" y="3304898"/>
              <a:ext cx="943643" cy="1819551"/>
              <a:chOff x="3353161" y="3318887"/>
              <a:chExt cx="975198" cy="1826462"/>
            </a:xfrm>
          </p:grpSpPr>
          <p:pic>
            <p:nvPicPr>
              <p:cNvPr id="14" name="Picture 22">
                <a:extLst>
                  <a:ext uri="{FF2B5EF4-FFF2-40B4-BE49-F238E27FC236}">
                    <a16:creationId xmlns:a16="http://schemas.microsoft.com/office/drawing/2014/main" id="{409A0A5C-E46E-DC9E-F1E4-AF6F894CBB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801" t="3813" r="34022"/>
              <a:stretch/>
            </p:blipFill>
            <p:spPr bwMode="auto">
              <a:xfrm>
                <a:off x="3353161" y="3318887"/>
                <a:ext cx="975198" cy="1826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432DFC-B786-2C20-EE8D-DB650CF987D8}"/>
                  </a:ext>
                </a:extLst>
              </p:cNvPr>
              <p:cNvSpPr txBox="1"/>
              <p:nvPr/>
            </p:nvSpPr>
            <p:spPr>
              <a:xfrm>
                <a:off x="3426161" y="3934515"/>
                <a:ext cx="846569" cy="511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 b="1" i="1"/>
                  <a:t>[expert  opinion</a:t>
                </a:r>
                <a:r>
                  <a:rPr lang="en-IN" sz="1200" b="1" i="1"/>
                  <a:t>]</a:t>
                </a:r>
              </a:p>
            </p:txBody>
          </p:sp>
        </p:grpSp>
        <p:pic>
          <p:nvPicPr>
            <p:cNvPr id="13" name="Picture 2" descr="Colgate Logo, symbol, meaning, history, PNG, brand">
              <a:extLst>
                <a:ext uri="{FF2B5EF4-FFF2-40B4-BE49-F238E27FC236}">
                  <a16:creationId xmlns:a16="http://schemas.microsoft.com/office/drawing/2014/main" id="{86CEE217-CC40-955D-8F2A-5DABFC3D94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34" r="1272" b="13865"/>
            <a:stretch/>
          </p:blipFill>
          <p:spPr bwMode="auto">
            <a:xfrm>
              <a:off x="3446066" y="3526584"/>
              <a:ext cx="325282" cy="141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517523-ED54-2DB8-ACE9-5C8AF7B16973}"/>
              </a:ext>
            </a:extLst>
          </p:cNvPr>
          <p:cNvSpPr txBox="1"/>
          <p:nvPr/>
        </p:nvSpPr>
        <p:spPr>
          <a:xfrm>
            <a:off x="7056328" y="3785202"/>
            <a:ext cx="6512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/>
              <a:t>+</a:t>
            </a:r>
          </a:p>
        </p:txBody>
      </p:sp>
      <p:pic>
        <p:nvPicPr>
          <p:cNvPr id="17" name="Picture 18">
            <a:extLst>
              <a:ext uri="{FF2B5EF4-FFF2-40B4-BE49-F238E27FC236}">
                <a16:creationId xmlns:a16="http://schemas.microsoft.com/office/drawing/2014/main" id="{5A06948F-8865-1A14-CED7-775923565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2" t="19497" r="11716" b="4698"/>
          <a:stretch/>
        </p:blipFill>
        <p:spPr bwMode="auto">
          <a:xfrm>
            <a:off x="9371347" y="3120320"/>
            <a:ext cx="1401809" cy="167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2">
            <a:extLst>
              <a:ext uri="{FF2B5EF4-FFF2-40B4-BE49-F238E27FC236}">
                <a16:creationId xmlns:a16="http://schemas.microsoft.com/office/drawing/2014/main" id="{C553FFB3-8035-B584-8917-166E975D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326" y="3583340"/>
            <a:ext cx="1729674" cy="172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9330E99-7D37-A846-ECFF-2F6BDC57D01B}"/>
              </a:ext>
            </a:extLst>
          </p:cNvPr>
          <p:cNvSpPr/>
          <p:nvPr/>
        </p:nvSpPr>
        <p:spPr>
          <a:xfrm>
            <a:off x="3964880" y="569906"/>
            <a:ext cx="3888833" cy="49316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i="1" dirty="0">
                <a:solidFill>
                  <a:srgbClr val="C00000"/>
                </a:solidFill>
              </a:rPr>
              <a:t>#Mahine 3, Naya Brush in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6DC8BA-2EFA-74BB-EDDA-DF0F47FAD25B}"/>
              </a:ext>
            </a:extLst>
          </p:cNvPr>
          <p:cNvSpPr/>
          <p:nvPr/>
        </p:nvSpPr>
        <p:spPr>
          <a:xfrm>
            <a:off x="9356698" y="569906"/>
            <a:ext cx="2699822" cy="493165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i="1" dirty="0">
                <a:solidFill>
                  <a:srgbClr val="C00000"/>
                </a:solidFill>
              </a:rPr>
              <a:t>BADAL DAALO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F94814-5CF2-4CD8-A3FB-359E2A6EDD09}"/>
              </a:ext>
            </a:extLst>
          </p:cNvPr>
          <p:cNvSpPr txBox="1"/>
          <p:nvPr/>
        </p:nvSpPr>
        <p:spPr>
          <a:xfrm>
            <a:off x="737167" y="2599004"/>
            <a:ext cx="208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Campaign theme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15BC62-9414-7351-C15F-9060D20A6C0D}"/>
              </a:ext>
            </a:extLst>
          </p:cNvPr>
          <p:cNvSpPr txBox="1"/>
          <p:nvPr/>
        </p:nvSpPr>
        <p:spPr>
          <a:xfrm>
            <a:off x="5051420" y="1101910"/>
            <a:ext cx="208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Product theme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4EA727-E086-1591-8837-5FF7252FAC9B}"/>
              </a:ext>
            </a:extLst>
          </p:cNvPr>
          <p:cNvSpPr txBox="1"/>
          <p:nvPr/>
        </p:nvSpPr>
        <p:spPr>
          <a:xfrm>
            <a:off x="9889296" y="1112135"/>
            <a:ext cx="208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Awareness theme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B1EE1C-B263-CC9F-EE28-5510C554F6DB}"/>
              </a:ext>
            </a:extLst>
          </p:cNvPr>
          <p:cNvSpPr txBox="1"/>
          <p:nvPr/>
        </p:nvSpPr>
        <p:spPr>
          <a:xfrm>
            <a:off x="654040" y="5519717"/>
            <a:ext cx="280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Blank billboard for curiosity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9BB5A7-1FB4-C78A-2AE9-58B3167F9E8B}"/>
              </a:ext>
            </a:extLst>
          </p:cNvPr>
          <p:cNvSpPr txBox="1"/>
          <p:nvPr/>
        </p:nvSpPr>
        <p:spPr>
          <a:xfrm>
            <a:off x="5558552" y="5426594"/>
            <a:ext cx="280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Mystery QR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5ED0CB-4DC0-0EA4-94FE-6997995AAC79}"/>
              </a:ext>
            </a:extLst>
          </p:cNvPr>
          <p:cNvSpPr txBox="1"/>
          <p:nvPr/>
        </p:nvSpPr>
        <p:spPr>
          <a:xfrm>
            <a:off x="9746410" y="5282688"/>
            <a:ext cx="280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Crooked hook challenge</a:t>
            </a:r>
          </a:p>
        </p:txBody>
      </p:sp>
    </p:spTree>
    <p:extLst>
      <p:ext uri="{BB962C8B-B14F-4D97-AF65-F5344CB8AC3E}">
        <p14:creationId xmlns:p14="http://schemas.microsoft.com/office/powerpoint/2010/main" val="237910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975660DB-BFE4-E818-6ECD-F38C48B708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0219" y="165897"/>
            <a:ext cx="3699161" cy="2080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9DE335-7A11-7A5D-2E40-50BE8BA78678}"/>
              </a:ext>
            </a:extLst>
          </p:cNvPr>
          <p:cNvSpPr txBox="1"/>
          <p:nvPr/>
        </p:nvSpPr>
        <p:spPr>
          <a:xfrm>
            <a:off x="360219" y="2363475"/>
            <a:ext cx="3699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Video for enforcing behaviour change as social-norm</a:t>
            </a:r>
          </a:p>
        </p:txBody>
      </p:sp>
      <p:pic>
        <p:nvPicPr>
          <p:cNvPr id="6" name="Picture 5" descr="A group of people brushing their teeth&#10;&#10;Description automatically generated">
            <a:extLst>
              <a:ext uri="{FF2B5EF4-FFF2-40B4-BE49-F238E27FC236}">
                <a16:creationId xmlns:a16="http://schemas.microsoft.com/office/drawing/2014/main" id="{D65A097D-BC4B-3968-CC2C-2D3C7592DE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2" y="165896"/>
            <a:ext cx="2133597" cy="21335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1DCA0D-23BD-45E7-08CB-525859FC8674}"/>
              </a:ext>
            </a:extLst>
          </p:cNvPr>
          <p:cNvSpPr txBox="1"/>
          <p:nvPr/>
        </p:nvSpPr>
        <p:spPr>
          <a:xfrm>
            <a:off x="4641273" y="2363475"/>
            <a:ext cx="3699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Product promotion through Instagram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F0D77DA-A915-D37C-1E39-0B34128586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 b="7268"/>
          <a:stretch/>
        </p:blipFill>
        <p:spPr>
          <a:xfrm>
            <a:off x="8132621" y="165895"/>
            <a:ext cx="3519052" cy="21355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E48A23-B4C9-6F8C-49C1-B00C286EFB43}"/>
              </a:ext>
            </a:extLst>
          </p:cNvPr>
          <p:cNvSpPr txBox="1"/>
          <p:nvPr/>
        </p:nvSpPr>
        <p:spPr>
          <a:xfrm>
            <a:off x="8132620" y="2363475"/>
            <a:ext cx="369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Increasing visibility in e-commerce</a:t>
            </a:r>
          </a:p>
        </p:txBody>
      </p:sp>
      <p:pic>
        <p:nvPicPr>
          <p:cNvPr id="10" name="Picture 9" descr="A person with a toothbrush&#10;&#10;Description automatically generated">
            <a:extLst>
              <a:ext uri="{FF2B5EF4-FFF2-40B4-BE49-F238E27FC236}">
                <a16:creationId xmlns:a16="http://schemas.microsoft.com/office/drawing/2014/main" id="{AB5FAFE7-8CBE-C07F-B73E-08A6608E41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9" y="3126606"/>
            <a:ext cx="2349301" cy="3316804"/>
          </a:xfrm>
          <a:prstGeom prst="rect">
            <a:avLst/>
          </a:pr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3DC5C1-4AEA-E385-8D0F-5B5F5D48C685}"/>
              </a:ext>
            </a:extLst>
          </p:cNvPr>
          <p:cNvSpPr txBox="1"/>
          <p:nvPr/>
        </p:nvSpPr>
        <p:spPr>
          <a:xfrm>
            <a:off x="0" y="6443410"/>
            <a:ext cx="390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Promotion at brick-and-mortar stores</a:t>
            </a:r>
          </a:p>
        </p:txBody>
      </p:sp>
      <p:pic>
        <p:nvPicPr>
          <p:cNvPr id="12" name="Picture 2" descr="Reminder-replacement brush head - by Shuai Li / Core77 Design Awards">
            <a:extLst>
              <a:ext uri="{FF2B5EF4-FFF2-40B4-BE49-F238E27FC236}">
                <a16:creationId xmlns:a16="http://schemas.microsoft.com/office/drawing/2014/main" id="{B21C0863-2C85-E197-931F-40B417F74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3"/>
          <a:stretch/>
        </p:blipFill>
        <p:spPr bwMode="auto">
          <a:xfrm>
            <a:off x="5807550" y="3154969"/>
            <a:ext cx="2893098" cy="305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48C1372-6161-CF6D-B9B2-2E9AB77C598F}"/>
              </a:ext>
            </a:extLst>
          </p:cNvPr>
          <p:cNvGrpSpPr/>
          <p:nvPr/>
        </p:nvGrpSpPr>
        <p:grpSpPr>
          <a:xfrm>
            <a:off x="3607847" y="3091469"/>
            <a:ext cx="2148276" cy="3173137"/>
            <a:chOff x="4051195" y="1336024"/>
            <a:chExt cx="2148276" cy="3173137"/>
          </a:xfrm>
        </p:grpSpPr>
        <p:pic>
          <p:nvPicPr>
            <p:cNvPr id="14" name="Picture 13" descr="A group of toothbrushes in a package&#10;&#10;Description automatically generated">
              <a:extLst>
                <a:ext uri="{FF2B5EF4-FFF2-40B4-BE49-F238E27FC236}">
                  <a16:creationId xmlns:a16="http://schemas.microsoft.com/office/drawing/2014/main" id="{4D8B50D7-63A7-EEE6-B97E-84421E936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15" t="993" r="21313" b="991"/>
            <a:stretch/>
          </p:blipFill>
          <p:spPr>
            <a:xfrm>
              <a:off x="4051195" y="1336024"/>
              <a:ext cx="2148276" cy="317313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EE4568-C51F-9C1A-0985-93D8ECEA1825}"/>
                </a:ext>
              </a:extLst>
            </p:cNvPr>
            <p:cNvSpPr/>
            <p:nvPr/>
          </p:nvSpPr>
          <p:spPr>
            <a:xfrm>
              <a:off x="4705350" y="3803650"/>
              <a:ext cx="990600" cy="32036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AB7D239-5AC4-5CFC-FFB3-1539B3454CB3}"/>
              </a:ext>
            </a:extLst>
          </p:cNvPr>
          <p:cNvSpPr txBox="1"/>
          <p:nvPr/>
        </p:nvSpPr>
        <p:spPr>
          <a:xfrm>
            <a:off x="5444834" y="6326639"/>
            <a:ext cx="214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Proposed product</a:t>
            </a:r>
          </a:p>
        </p:txBody>
      </p:sp>
      <p:pic>
        <p:nvPicPr>
          <p:cNvPr id="17" name="Picture 16" descr="A toothbrush in a package&#10;&#10;Description automatically generated">
            <a:extLst>
              <a:ext uri="{FF2B5EF4-FFF2-40B4-BE49-F238E27FC236}">
                <a16:creationId xmlns:a16="http://schemas.microsoft.com/office/drawing/2014/main" id="{84298308-439C-4B87-2C09-48BFB0CB0EA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7" r="36594" b="993"/>
          <a:stretch/>
        </p:blipFill>
        <p:spPr>
          <a:xfrm>
            <a:off x="8760488" y="3114071"/>
            <a:ext cx="850143" cy="3127931"/>
          </a:xfrm>
          <a:prstGeom prst="rect">
            <a:avLst/>
          </a:prstGeom>
        </p:spPr>
      </p:pic>
      <p:pic>
        <p:nvPicPr>
          <p:cNvPr id="18" name="Untitled design (1)">
            <a:hlinkClick r:id="" action="ppaction://media"/>
            <a:extLst>
              <a:ext uri="{FF2B5EF4-FFF2-40B4-BE49-F238E27FC236}">
                <a16:creationId xmlns:a16="http://schemas.microsoft.com/office/drawing/2014/main" id="{D18DD917-B2D5-C796-6DCD-91520689AFE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875267" y="3103327"/>
            <a:ext cx="2316733" cy="28959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6B49A8-6FB4-125B-E9A4-51C47FF452B4}"/>
              </a:ext>
            </a:extLst>
          </p:cNvPr>
          <p:cNvSpPr txBox="1"/>
          <p:nvPr/>
        </p:nvSpPr>
        <p:spPr>
          <a:xfrm>
            <a:off x="10183092" y="5999243"/>
            <a:ext cx="2148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Consumer insight video</a:t>
            </a:r>
          </a:p>
        </p:txBody>
      </p:sp>
    </p:spTree>
    <p:extLst>
      <p:ext uri="{BB962C8B-B14F-4D97-AF65-F5344CB8AC3E}">
        <p14:creationId xmlns:p14="http://schemas.microsoft.com/office/powerpoint/2010/main" val="137736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91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404141-DCEB-303D-D673-12EA86DECA5A}"/>
              </a:ext>
            </a:extLst>
          </p:cNvPr>
          <p:cNvCxnSpPr/>
          <p:nvPr/>
        </p:nvCxnSpPr>
        <p:spPr>
          <a:xfrm>
            <a:off x="0" y="429491"/>
            <a:ext cx="12192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lgate Logo, symbol, meaning, history, PNG, brand">
            <a:extLst>
              <a:ext uri="{FF2B5EF4-FFF2-40B4-BE49-F238E27FC236}">
                <a16:creationId xmlns:a16="http://schemas.microsoft.com/office/drawing/2014/main" id="{97A2F529-2045-04EB-F30C-4DA134289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4" r="1272" b="13865"/>
          <a:stretch/>
        </p:blipFill>
        <p:spPr bwMode="auto">
          <a:xfrm>
            <a:off x="11418391" y="41566"/>
            <a:ext cx="732043" cy="31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1E942B-8968-6DC0-90F1-CA158799E5C0}"/>
              </a:ext>
            </a:extLst>
          </p:cNvPr>
          <p:cNvSpPr/>
          <p:nvPr/>
        </p:nvSpPr>
        <p:spPr>
          <a:xfrm>
            <a:off x="89100" y="498764"/>
            <a:ext cx="5539917" cy="473510"/>
          </a:xfrm>
          <a:prstGeom prst="rect">
            <a:avLst/>
          </a:prstGeom>
          <a:solidFill>
            <a:srgbClr val="FBD9DD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i="1">
                <a:solidFill>
                  <a:sysClr val="windowText" lastClr="000000"/>
                </a:solidFill>
              </a:rPr>
              <a:t>Throw your old toothbrush after three months or when the bristles start to flare, whichever comes first.</a:t>
            </a:r>
            <a:r>
              <a:rPr lang="en-IN" sz="1400" i="1">
                <a:solidFill>
                  <a:schemeClr val="tx1"/>
                </a:solidFill>
              </a:rPr>
              <a:t>			             </a:t>
            </a:r>
            <a:r>
              <a:rPr lang="en-IN" sz="1400" b="1" i="1">
                <a:solidFill>
                  <a:srgbClr val="FF0000"/>
                </a:solidFill>
              </a:rPr>
              <a:t>IDA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B2B7A2-2FC8-891E-E267-B132A3212999}"/>
              </a:ext>
            </a:extLst>
          </p:cNvPr>
          <p:cNvSpPr/>
          <p:nvPr/>
        </p:nvSpPr>
        <p:spPr>
          <a:xfrm>
            <a:off x="208238" y="1111673"/>
            <a:ext cx="5420778" cy="204315"/>
          </a:xfrm>
          <a:prstGeom prst="rect">
            <a:avLst/>
          </a:prstGeom>
          <a:solidFill>
            <a:srgbClr val="EC56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chemeClr val="tx1"/>
                </a:solidFill>
              </a:rPr>
              <a:t>What matters to the consumers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C163-7835-B970-24A5-2CE7FEF24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78" y="1368655"/>
            <a:ext cx="570565" cy="570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2ECC3E-6715-E4D7-5C37-E6D9CBFF5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379" y="1368654"/>
            <a:ext cx="570566" cy="570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5CF039-F427-E566-2F9D-A9BBAE977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581" y="1350816"/>
            <a:ext cx="588217" cy="5882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FDE4E7-3288-65FF-CAEE-C1F3D133570D}"/>
              </a:ext>
            </a:extLst>
          </p:cNvPr>
          <p:cNvSpPr/>
          <p:nvPr/>
        </p:nvSpPr>
        <p:spPr>
          <a:xfrm>
            <a:off x="458777" y="1957859"/>
            <a:ext cx="730078" cy="332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/>
              <a:t>Dentist advice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3AD5C4-69E0-3EC1-D565-B6EA9EE5AB77}"/>
              </a:ext>
            </a:extLst>
          </p:cNvPr>
          <p:cNvSpPr/>
          <p:nvPr/>
        </p:nvSpPr>
        <p:spPr>
          <a:xfrm>
            <a:off x="1306856" y="1957859"/>
            <a:ext cx="649467" cy="332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/>
              <a:t>Brand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71E528-1FA2-74D5-3B74-212619A969D8}"/>
              </a:ext>
            </a:extLst>
          </p:cNvPr>
          <p:cNvSpPr/>
          <p:nvPr/>
        </p:nvSpPr>
        <p:spPr>
          <a:xfrm>
            <a:off x="2114231" y="1957859"/>
            <a:ext cx="649467" cy="332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/>
              <a:t> Bristle texture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EE1AB8-29B4-EAB1-05C4-E13E108E7CF8}"/>
              </a:ext>
            </a:extLst>
          </p:cNvPr>
          <p:cNvSpPr/>
          <p:nvPr/>
        </p:nvSpPr>
        <p:spPr>
          <a:xfrm>
            <a:off x="2912008" y="1957859"/>
            <a:ext cx="649467" cy="332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/>
              <a:t>Brush head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74A98A-E70D-8EE2-E70D-31B1DCAA6EEA}"/>
              </a:ext>
            </a:extLst>
          </p:cNvPr>
          <p:cNvSpPr/>
          <p:nvPr/>
        </p:nvSpPr>
        <p:spPr>
          <a:xfrm>
            <a:off x="3664655" y="1957859"/>
            <a:ext cx="836629" cy="332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/>
              <a:t>Availability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00A9EC-3871-CCBD-E551-C43ECFBC8B03}"/>
              </a:ext>
            </a:extLst>
          </p:cNvPr>
          <p:cNvSpPr/>
          <p:nvPr/>
        </p:nvSpPr>
        <p:spPr>
          <a:xfrm>
            <a:off x="4594864" y="1957859"/>
            <a:ext cx="815930" cy="332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/>
              <a:t>Past experience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D1782A-081E-48EE-FAD5-00BC26B2AA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7724" y="1410222"/>
            <a:ext cx="536217" cy="536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46DB58-B1A2-5806-0EE0-83053DF70A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7378" y="1368654"/>
            <a:ext cx="542958" cy="54295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A77981D-9FBF-B26B-60A5-9219DD1240ED}"/>
              </a:ext>
            </a:extLst>
          </p:cNvPr>
          <p:cNvSpPr/>
          <p:nvPr/>
        </p:nvSpPr>
        <p:spPr>
          <a:xfrm>
            <a:off x="458777" y="2324110"/>
            <a:ext cx="730078" cy="248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rgbClr val="FF0000"/>
                </a:solidFill>
              </a:rPr>
              <a:t>50%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A08F5E-AD51-A962-3D94-D8EBDF78E06A}"/>
              </a:ext>
            </a:extLst>
          </p:cNvPr>
          <p:cNvSpPr/>
          <p:nvPr/>
        </p:nvSpPr>
        <p:spPr>
          <a:xfrm>
            <a:off x="1306855" y="2328117"/>
            <a:ext cx="649467" cy="248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rgbClr val="FF0000"/>
                </a:solidFill>
              </a:rPr>
              <a:t>62%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29DA01-40C2-68C7-4678-CD48311A153C}"/>
              </a:ext>
            </a:extLst>
          </p:cNvPr>
          <p:cNvSpPr/>
          <p:nvPr/>
        </p:nvSpPr>
        <p:spPr>
          <a:xfrm>
            <a:off x="2114720" y="2328118"/>
            <a:ext cx="649467" cy="248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rgbClr val="FF0000"/>
                </a:solidFill>
              </a:rPr>
              <a:t> 88%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D7EB47-91D0-8592-762F-8C087991087A}"/>
              </a:ext>
            </a:extLst>
          </p:cNvPr>
          <p:cNvSpPr/>
          <p:nvPr/>
        </p:nvSpPr>
        <p:spPr>
          <a:xfrm>
            <a:off x="2912007" y="2328119"/>
            <a:ext cx="649467" cy="248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rgbClr val="FF0000"/>
                </a:solidFill>
              </a:rPr>
              <a:t>36%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3AF617-C93B-CDA2-E596-A3E9E9C52B48}"/>
              </a:ext>
            </a:extLst>
          </p:cNvPr>
          <p:cNvSpPr/>
          <p:nvPr/>
        </p:nvSpPr>
        <p:spPr>
          <a:xfrm>
            <a:off x="3664655" y="2328120"/>
            <a:ext cx="836629" cy="248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rgbClr val="FF0000"/>
                </a:solidFill>
              </a:rPr>
              <a:t>82%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1AF024-9F9B-49FB-83AA-B993F7DD7C15}"/>
              </a:ext>
            </a:extLst>
          </p:cNvPr>
          <p:cNvSpPr/>
          <p:nvPr/>
        </p:nvSpPr>
        <p:spPr>
          <a:xfrm>
            <a:off x="4594864" y="2328120"/>
            <a:ext cx="815930" cy="248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rgbClr val="FF0000"/>
                </a:solidFill>
              </a:rPr>
              <a:t>74%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833225-9E7C-46AF-9F07-570E4EAF05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8235" y="1315399"/>
            <a:ext cx="649467" cy="649467"/>
          </a:xfrm>
          <a:prstGeom prst="rect">
            <a:avLst/>
          </a:prstGeom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7A15C10-B66B-D86E-DCE3-885654367A69}"/>
              </a:ext>
            </a:extLst>
          </p:cNvPr>
          <p:cNvSpPr/>
          <p:nvPr/>
        </p:nvSpPr>
        <p:spPr>
          <a:xfrm>
            <a:off x="705330" y="1615407"/>
            <a:ext cx="45719" cy="66833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74DE1C-0371-EC7C-1706-8C8FC542035F}"/>
              </a:ext>
            </a:extLst>
          </p:cNvPr>
          <p:cNvSpPr/>
          <p:nvPr/>
        </p:nvSpPr>
        <p:spPr>
          <a:xfrm>
            <a:off x="265197" y="2618489"/>
            <a:ext cx="5363820" cy="205695"/>
          </a:xfrm>
          <a:prstGeom prst="rect">
            <a:avLst/>
          </a:prstGeom>
          <a:solidFill>
            <a:srgbClr val="EC56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chemeClr val="tx1"/>
                </a:solidFill>
              </a:rPr>
              <a:t>Consumer journey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A839AE-851A-E2AF-3188-9728504C6127}"/>
              </a:ext>
            </a:extLst>
          </p:cNvPr>
          <p:cNvGrpSpPr/>
          <p:nvPr/>
        </p:nvGrpSpPr>
        <p:grpSpPr>
          <a:xfrm>
            <a:off x="171845" y="2831169"/>
            <a:ext cx="5457171" cy="850842"/>
            <a:chOff x="5992514" y="5293365"/>
            <a:chExt cx="4913607" cy="123304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EDF2CD0-D0BE-DF3D-66D5-2AA0978CB703}"/>
                </a:ext>
              </a:extLst>
            </p:cNvPr>
            <p:cNvSpPr/>
            <p:nvPr/>
          </p:nvSpPr>
          <p:spPr>
            <a:xfrm>
              <a:off x="5992514" y="5333577"/>
              <a:ext cx="4913607" cy="119283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0DD868F-1366-34E3-64C0-CDD83C1DB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78666" y="5317665"/>
              <a:ext cx="424116" cy="53670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43FCFC-9B12-658E-777E-25BB0B81B016}"/>
                </a:ext>
              </a:extLst>
            </p:cNvPr>
            <p:cNvSpPr txBox="1"/>
            <p:nvPr/>
          </p:nvSpPr>
          <p:spPr>
            <a:xfrm>
              <a:off x="6034519" y="5831890"/>
              <a:ext cx="135166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/>
                <a:t>Consumer purchasing a single toothbrush</a:t>
              </a:r>
            </a:p>
          </p:txBody>
        </p:sp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7B59F9D2-B786-DCC8-9CBD-F3B92D2422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79" t="7944" r="1744" b="21777"/>
            <a:stretch/>
          </p:blipFill>
          <p:spPr bwMode="auto">
            <a:xfrm rot="16878135">
              <a:off x="7599318" y="5284605"/>
              <a:ext cx="515224" cy="730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0A9C36-A7FD-CD6F-BBEB-F30F0A1C4043}"/>
                </a:ext>
              </a:extLst>
            </p:cNvPr>
            <p:cNvSpPr txBox="1"/>
            <p:nvPr/>
          </p:nvSpPr>
          <p:spPr>
            <a:xfrm>
              <a:off x="7270523" y="5807333"/>
              <a:ext cx="1277878" cy="6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/>
                <a:t>Using the toothbrush for too long</a:t>
              </a:r>
            </a:p>
          </p:txBody>
        </p:sp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316F80F7-9A37-FF4F-B282-A40E547512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34" t="9907" r="18931" b="9125"/>
            <a:stretch/>
          </p:blipFill>
          <p:spPr bwMode="auto">
            <a:xfrm>
              <a:off x="8726099" y="5293365"/>
              <a:ext cx="643462" cy="696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9FE2578-93EB-7C0E-0C51-7F675AE0F066}"/>
                </a:ext>
              </a:extLst>
            </p:cNvPr>
            <p:cNvSpPr txBox="1"/>
            <p:nvPr/>
          </p:nvSpPr>
          <p:spPr>
            <a:xfrm>
              <a:off x="8470442" y="5876896"/>
              <a:ext cx="1419917" cy="6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/>
                <a:t>User forgetting/ignoring replacement</a:t>
              </a:r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D37FADDE-3105-C412-53D0-AE3C77D1D9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2747" y="5339388"/>
              <a:ext cx="479042" cy="585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CCA3CF-621C-3C09-AD61-27A91689EE12}"/>
                </a:ext>
              </a:extLst>
            </p:cNvPr>
            <p:cNvSpPr txBox="1"/>
            <p:nvPr/>
          </p:nvSpPr>
          <p:spPr>
            <a:xfrm>
              <a:off x="9774796" y="5895779"/>
              <a:ext cx="11313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100"/>
                <a:t>Oral problems emerging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03F81B-3BE5-1539-58F5-59F0E59C39A4}"/>
              </a:ext>
            </a:extLst>
          </p:cNvPr>
          <p:cNvCxnSpPr>
            <a:cxnSpLocks/>
          </p:cNvCxnSpPr>
          <p:nvPr/>
        </p:nvCxnSpPr>
        <p:spPr>
          <a:xfrm>
            <a:off x="5781040" y="429491"/>
            <a:ext cx="0" cy="6397832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AA052F2-1D8A-5DCA-39C2-240D181FF06C}"/>
              </a:ext>
            </a:extLst>
          </p:cNvPr>
          <p:cNvSpPr/>
          <p:nvPr/>
        </p:nvSpPr>
        <p:spPr>
          <a:xfrm>
            <a:off x="201982" y="3719310"/>
            <a:ext cx="5427520" cy="218110"/>
          </a:xfrm>
          <a:prstGeom prst="rect">
            <a:avLst/>
          </a:prstGeom>
          <a:solidFill>
            <a:srgbClr val="EC56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chemeClr val="tx1"/>
                </a:solidFill>
              </a:rPr>
              <a:t>Why the low replacing frequency</a:t>
            </a: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FDBEBAD5-A96C-8423-9658-FD76B7E72291}"/>
              </a:ext>
            </a:extLst>
          </p:cNvPr>
          <p:cNvSpPr/>
          <p:nvPr/>
        </p:nvSpPr>
        <p:spPr>
          <a:xfrm>
            <a:off x="2061431" y="4324880"/>
            <a:ext cx="1634836" cy="1648693"/>
          </a:xfrm>
          <a:prstGeom prst="donut">
            <a:avLst>
              <a:gd name="adj" fmla="val 7084"/>
            </a:avLst>
          </a:prstGeom>
          <a:solidFill>
            <a:srgbClr val="D301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ysClr val="windowText" lastClr="000000"/>
                </a:solidFill>
              </a:rPr>
              <a:t>Average Indian frequency of toothbrush replacement: </a:t>
            </a:r>
            <a:r>
              <a:rPr lang="en-IN" sz="1600" b="1" i="1">
                <a:solidFill>
                  <a:sysClr val="windowText" lastClr="000000"/>
                </a:solidFill>
              </a:rPr>
              <a:t>5.4 months</a:t>
            </a:r>
            <a:endParaRPr lang="en-IN" sz="1400" b="1" i="1">
              <a:solidFill>
                <a:sysClr val="windowText" lastClr="00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95C7AC-3ED3-8013-BD0E-52267B53FAFB}"/>
              </a:ext>
            </a:extLst>
          </p:cNvPr>
          <p:cNvSpPr/>
          <p:nvPr/>
        </p:nvSpPr>
        <p:spPr>
          <a:xfrm>
            <a:off x="201982" y="4174200"/>
            <a:ext cx="1783385" cy="811778"/>
          </a:xfrm>
          <a:prstGeom prst="rect">
            <a:avLst/>
          </a:prstGeom>
          <a:solidFill>
            <a:srgbClr val="FFA7A7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200">
                <a:solidFill>
                  <a:sysClr val="windowText" lastClr="000000"/>
                </a:solidFill>
              </a:rPr>
              <a:t>Only </a:t>
            </a:r>
            <a:r>
              <a:rPr lang="en-IN" sz="1500" b="1" i="1">
                <a:solidFill>
                  <a:sysClr val="windowText" lastClr="000000"/>
                </a:solidFill>
              </a:rPr>
              <a:t>38%</a:t>
            </a:r>
            <a:r>
              <a:rPr lang="en-IN" sz="1200">
                <a:solidFill>
                  <a:sysClr val="windowText" lastClr="000000"/>
                </a:solidFill>
              </a:rPr>
              <a:t> Indian adults are aware about the replacement frequency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FCBD102-116E-943F-72C6-717583C47759}"/>
              </a:ext>
            </a:extLst>
          </p:cNvPr>
          <p:cNvSpPr/>
          <p:nvPr/>
        </p:nvSpPr>
        <p:spPr>
          <a:xfrm>
            <a:off x="220106" y="5280737"/>
            <a:ext cx="1783386" cy="977158"/>
          </a:xfrm>
          <a:prstGeom prst="rect">
            <a:avLst/>
          </a:prstGeom>
          <a:solidFill>
            <a:srgbClr val="FFA7A7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200">
                <a:solidFill>
                  <a:sysClr val="windowText" lastClr="000000"/>
                </a:solidFill>
              </a:rPr>
              <a:t>Habituated with using same toothbrush for long: only </a:t>
            </a:r>
            <a:r>
              <a:rPr lang="en-IN" sz="1500" b="1" i="1">
                <a:solidFill>
                  <a:sysClr val="windowText" lastClr="000000"/>
                </a:solidFill>
              </a:rPr>
              <a:t>28%</a:t>
            </a:r>
            <a:r>
              <a:rPr lang="en-IN" sz="1200">
                <a:solidFill>
                  <a:sysClr val="windowText" lastClr="000000"/>
                </a:solidFill>
              </a:rPr>
              <a:t> frequently change their brushes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F300CD7-DB4A-44B6-A3C1-7C43765E7675}"/>
              </a:ext>
            </a:extLst>
          </p:cNvPr>
          <p:cNvSpPr/>
          <p:nvPr/>
        </p:nvSpPr>
        <p:spPr>
          <a:xfrm>
            <a:off x="3731027" y="4179510"/>
            <a:ext cx="1897991" cy="798076"/>
          </a:xfrm>
          <a:prstGeom prst="rect">
            <a:avLst/>
          </a:prstGeom>
          <a:solidFill>
            <a:srgbClr val="FFA7A7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200">
                <a:solidFill>
                  <a:sysClr val="windowText" lastClr="000000"/>
                </a:solidFill>
              </a:rPr>
              <a:t>The culture of sharing toothbrush is predominant, with </a:t>
            </a:r>
            <a:r>
              <a:rPr lang="en-IN" sz="1500" b="1" i="1">
                <a:solidFill>
                  <a:sysClr val="windowText" lastClr="000000"/>
                </a:solidFill>
              </a:rPr>
              <a:t>42%</a:t>
            </a:r>
            <a:r>
              <a:rPr lang="en-IN" sz="1200">
                <a:solidFill>
                  <a:sysClr val="windowText" lastClr="000000"/>
                </a:solidFill>
              </a:rPr>
              <a:t> Indians sharing toothbrushes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D1B5095-E3E3-CB65-9DF6-F306165160F3}"/>
              </a:ext>
            </a:extLst>
          </p:cNvPr>
          <p:cNvSpPr/>
          <p:nvPr/>
        </p:nvSpPr>
        <p:spPr>
          <a:xfrm>
            <a:off x="3729034" y="5274030"/>
            <a:ext cx="1897990" cy="984178"/>
          </a:xfrm>
          <a:prstGeom prst="rect">
            <a:avLst/>
          </a:prstGeom>
          <a:solidFill>
            <a:srgbClr val="FFA7A7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200">
                <a:solidFill>
                  <a:sysClr val="windowText" lastClr="000000"/>
                </a:solidFill>
              </a:rPr>
              <a:t>Facing no visible oral issues due to non-replacement of brush: </a:t>
            </a:r>
            <a:r>
              <a:rPr lang="en-IN" sz="1500" b="1" i="1">
                <a:solidFill>
                  <a:sysClr val="windowText" lastClr="000000"/>
                </a:solidFill>
              </a:rPr>
              <a:t>40%</a:t>
            </a:r>
            <a:r>
              <a:rPr lang="en-IN" sz="1200">
                <a:solidFill>
                  <a:sysClr val="windowText" lastClr="000000"/>
                </a:solidFill>
              </a:rPr>
              <a:t> Indians claim to face no visible issues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4DE5E1-CD29-2453-F723-289833297ED2}"/>
              </a:ext>
            </a:extLst>
          </p:cNvPr>
          <p:cNvSpPr txBox="1"/>
          <p:nvPr/>
        </p:nvSpPr>
        <p:spPr>
          <a:xfrm>
            <a:off x="600708" y="3902511"/>
            <a:ext cx="916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Awareness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5BB1F9-08B2-E988-C6AF-168D47BE64A8}"/>
              </a:ext>
            </a:extLst>
          </p:cNvPr>
          <p:cNvSpPr txBox="1"/>
          <p:nvPr/>
        </p:nvSpPr>
        <p:spPr>
          <a:xfrm>
            <a:off x="444506" y="5017813"/>
            <a:ext cx="142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Habitual behaviour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B6547F-2874-B7F1-5C2E-9CEC53485A58}"/>
              </a:ext>
            </a:extLst>
          </p:cNvPr>
          <p:cNvSpPr txBox="1"/>
          <p:nvPr/>
        </p:nvSpPr>
        <p:spPr>
          <a:xfrm>
            <a:off x="4349555" y="3929233"/>
            <a:ext cx="916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Culture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C578A6-A4D9-FE88-1715-2DCA620659D3}"/>
              </a:ext>
            </a:extLst>
          </p:cNvPr>
          <p:cNvSpPr txBox="1"/>
          <p:nvPr/>
        </p:nvSpPr>
        <p:spPr>
          <a:xfrm>
            <a:off x="4240165" y="5046555"/>
            <a:ext cx="987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Visible cues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B78CC9B-0EDC-98C2-2E47-68EEBD19E4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7561" y="3879481"/>
            <a:ext cx="305761" cy="30576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0C947AE-194A-703C-648E-5ED8A29C3D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30930" y="3895054"/>
            <a:ext cx="264454" cy="26445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A275093-18EA-FF24-B4BD-73A4339E053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4149" y="4997030"/>
            <a:ext cx="276999" cy="2769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2BAB1F1-2505-54A9-C657-2D19620178C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19028" y="4985978"/>
            <a:ext cx="288258" cy="288258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26104BA-F1E8-AFC6-DC77-B1A17620200F}"/>
              </a:ext>
            </a:extLst>
          </p:cNvPr>
          <p:cNvCxnSpPr>
            <a:cxnSpLocks/>
            <a:stCxn id="38" idx="1"/>
          </p:cNvCxnSpPr>
          <p:nvPr/>
        </p:nvCxnSpPr>
        <p:spPr>
          <a:xfrm flipV="1">
            <a:off x="2300847" y="4260665"/>
            <a:ext cx="0" cy="305660"/>
          </a:xfrm>
          <a:prstGeom prst="line">
            <a:avLst/>
          </a:prstGeom>
          <a:ln w="12700">
            <a:solidFill>
              <a:srgbClr val="D301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C483130-F1AB-C31C-03FA-3D7592C9C551}"/>
              </a:ext>
            </a:extLst>
          </p:cNvPr>
          <p:cNvCxnSpPr>
            <a:cxnSpLocks/>
          </p:cNvCxnSpPr>
          <p:nvPr/>
        </p:nvCxnSpPr>
        <p:spPr>
          <a:xfrm flipV="1">
            <a:off x="2445672" y="5763641"/>
            <a:ext cx="0" cy="348378"/>
          </a:xfrm>
          <a:prstGeom prst="line">
            <a:avLst/>
          </a:prstGeom>
          <a:ln w="12700">
            <a:solidFill>
              <a:srgbClr val="D301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C3BD94-07D3-9231-6045-1A675379C8A2}"/>
              </a:ext>
            </a:extLst>
          </p:cNvPr>
          <p:cNvCxnSpPr>
            <a:cxnSpLocks/>
          </p:cNvCxnSpPr>
          <p:nvPr/>
        </p:nvCxnSpPr>
        <p:spPr>
          <a:xfrm flipV="1">
            <a:off x="3418439" y="5728188"/>
            <a:ext cx="0" cy="348378"/>
          </a:xfrm>
          <a:prstGeom prst="line">
            <a:avLst/>
          </a:prstGeom>
          <a:ln w="12700">
            <a:solidFill>
              <a:srgbClr val="D301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EC48745-6B42-0BE5-95A9-D598EE1937C8}"/>
              </a:ext>
            </a:extLst>
          </p:cNvPr>
          <p:cNvCxnSpPr/>
          <p:nvPr/>
        </p:nvCxnSpPr>
        <p:spPr>
          <a:xfrm flipH="1">
            <a:off x="1985367" y="4260665"/>
            <a:ext cx="315480" cy="0"/>
          </a:xfrm>
          <a:prstGeom prst="straightConnector1">
            <a:avLst/>
          </a:prstGeom>
          <a:ln w="12700">
            <a:solidFill>
              <a:srgbClr val="D301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6D2130B-1952-EBBB-1976-FD326D63FD51}"/>
              </a:ext>
            </a:extLst>
          </p:cNvPr>
          <p:cNvCxnSpPr>
            <a:cxnSpLocks/>
          </p:cNvCxnSpPr>
          <p:nvPr/>
        </p:nvCxnSpPr>
        <p:spPr>
          <a:xfrm>
            <a:off x="3418439" y="6071933"/>
            <a:ext cx="306785" cy="0"/>
          </a:xfrm>
          <a:prstGeom prst="straightConnector1">
            <a:avLst/>
          </a:prstGeom>
          <a:ln w="12700">
            <a:solidFill>
              <a:srgbClr val="D301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9D4427C-CBF3-6A6C-C132-51E7A7CC1276}"/>
              </a:ext>
            </a:extLst>
          </p:cNvPr>
          <p:cNvCxnSpPr>
            <a:cxnSpLocks/>
          </p:cNvCxnSpPr>
          <p:nvPr/>
        </p:nvCxnSpPr>
        <p:spPr>
          <a:xfrm flipH="1">
            <a:off x="2003492" y="6112019"/>
            <a:ext cx="442180" cy="0"/>
          </a:xfrm>
          <a:prstGeom prst="straightConnector1">
            <a:avLst/>
          </a:prstGeom>
          <a:ln w="12700">
            <a:solidFill>
              <a:srgbClr val="D301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AFE65920-0F62-FF16-748D-BEA864CB819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56715" y="4297817"/>
            <a:ext cx="264835" cy="27218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C558046E-8CF5-8284-8EE6-79B98EB22CDB}"/>
              </a:ext>
            </a:extLst>
          </p:cNvPr>
          <p:cNvSpPr/>
          <p:nvPr/>
        </p:nvSpPr>
        <p:spPr>
          <a:xfrm>
            <a:off x="5864618" y="484906"/>
            <a:ext cx="6238279" cy="209651"/>
          </a:xfrm>
          <a:prstGeom prst="rect">
            <a:avLst/>
          </a:prstGeom>
          <a:solidFill>
            <a:srgbClr val="EC56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/>
              <a:t>Consumer insights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1ACC6EDA-8AAB-D452-0F79-5F14E0B7D57F}"/>
              </a:ext>
            </a:extLst>
          </p:cNvPr>
          <p:cNvSpPr/>
          <p:nvPr/>
        </p:nvSpPr>
        <p:spPr>
          <a:xfrm>
            <a:off x="5866353" y="736430"/>
            <a:ext cx="6228667" cy="296087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ysClr val="windowText" lastClr="000000"/>
                </a:solidFill>
              </a:rPr>
              <a:t>We conducted a survey across a cohort of 256 people regarding their oral hygiene awareness and preference</a:t>
            </a:r>
          </a:p>
        </p:txBody>
      </p:sp>
      <p:pic>
        <p:nvPicPr>
          <p:cNvPr id="1030" name="Picture 1029">
            <a:extLst>
              <a:ext uri="{FF2B5EF4-FFF2-40B4-BE49-F238E27FC236}">
                <a16:creationId xmlns:a16="http://schemas.microsoft.com/office/drawing/2014/main" id="{305C4F4C-73A0-1238-F12F-E659E6A0FF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00886" y="1570911"/>
            <a:ext cx="283798" cy="283798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F4D8BF5E-2FDE-47E8-3082-4EFB787CB96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59315" y="1589110"/>
            <a:ext cx="258866" cy="258866"/>
          </a:xfrm>
          <a:prstGeom prst="rect">
            <a:avLst/>
          </a:prstGeom>
        </p:spPr>
      </p:pic>
      <p:sp>
        <p:nvSpPr>
          <p:cNvPr id="1032" name="Rectangle 1031">
            <a:extLst>
              <a:ext uri="{FF2B5EF4-FFF2-40B4-BE49-F238E27FC236}">
                <a16:creationId xmlns:a16="http://schemas.microsoft.com/office/drawing/2014/main" id="{DFC89709-5BE1-CF39-1573-E2409B2E0934}"/>
              </a:ext>
            </a:extLst>
          </p:cNvPr>
          <p:cNvSpPr/>
          <p:nvPr/>
        </p:nvSpPr>
        <p:spPr>
          <a:xfrm>
            <a:off x="8524686" y="1870366"/>
            <a:ext cx="425911" cy="151915"/>
          </a:xfrm>
          <a:prstGeom prst="rect">
            <a:avLst/>
          </a:prstGeom>
          <a:solidFill>
            <a:srgbClr val="FFA7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tx1"/>
                </a:solidFill>
              </a:rPr>
              <a:t>124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EF7CBD3-F0FA-529B-7A84-5B009784EE11}"/>
              </a:ext>
            </a:extLst>
          </p:cNvPr>
          <p:cNvSpPr/>
          <p:nvPr/>
        </p:nvSpPr>
        <p:spPr>
          <a:xfrm>
            <a:off x="8991318" y="1870366"/>
            <a:ext cx="425911" cy="151915"/>
          </a:xfrm>
          <a:prstGeom prst="rect">
            <a:avLst/>
          </a:prstGeom>
          <a:solidFill>
            <a:srgbClr val="FFA7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tx1"/>
                </a:solidFill>
              </a:rPr>
              <a:t>132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FE1F7449-B8AD-2A1B-875A-35FF1E083676}"/>
              </a:ext>
            </a:extLst>
          </p:cNvPr>
          <p:cNvSpPr/>
          <p:nvPr/>
        </p:nvSpPr>
        <p:spPr>
          <a:xfrm>
            <a:off x="8408304" y="1390517"/>
            <a:ext cx="1118034" cy="1683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bg1"/>
                </a:solidFill>
              </a:rPr>
              <a:t>Gender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D08792A-0EA5-09CF-EC8A-4F6786EF089B}"/>
              </a:ext>
            </a:extLst>
          </p:cNvPr>
          <p:cNvSpPr/>
          <p:nvPr/>
        </p:nvSpPr>
        <p:spPr>
          <a:xfrm>
            <a:off x="8410766" y="2090455"/>
            <a:ext cx="1118034" cy="1649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bg1"/>
                </a:solidFill>
              </a:rPr>
              <a:t>Age</a:t>
            </a: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14BB147E-0B9B-45D9-E8CC-3BF069807A2E}"/>
              </a:ext>
            </a:extLst>
          </p:cNvPr>
          <p:cNvSpPr/>
          <p:nvPr/>
        </p:nvSpPr>
        <p:spPr>
          <a:xfrm>
            <a:off x="8414116" y="3077935"/>
            <a:ext cx="1118034" cy="1649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bg1"/>
                </a:solidFill>
              </a:rPr>
              <a:t>Geography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5B99560-F2DE-C00B-13D6-C9DC7BEA952C}"/>
              </a:ext>
            </a:extLst>
          </p:cNvPr>
          <p:cNvSpPr/>
          <p:nvPr/>
        </p:nvSpPr>
        <p:spPr>
          <a:xfrm>
            <a:off x="7974635" y="2310848"/>
            <a:ext cx="535023" cy="15191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>
                <a:solidFill>
                  <a:schemeClr val="tx1"/>
                </a:solidFill>
              </a:rPr>
              <a:t>18-25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D9830F0-6B73-8179-E03B-9F21503CBBBE}"/>
              </a:ext>
            </a:extLst>
          </p:cNvPr>
          <p:cNvSpPr/>
          <p:nvPr/>
        </p:nvSpPr>
        <p:spPr>
          <a:xfrm>
            <a:off x="7971912" y="2694298"/>
            <a:ext cx="535023" cy="15191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>
                <a:solidFill>
                  <a:schemeClr val="tx1"/>
                </a:solidFill>
              </a:rPr>
              <a:t>32-40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C2BE7432-8E29-8910-F536-78BF7A8B571F}"/>
              </a:ext>
            </a:extLst>
          </p:cNvPr>
          <p:cNvSpPr/>
          <p:nvPr/>
        </p:nvSpPr>
        <p:spPr>
          <a:xfrm>
            <a:off x="8991318" y="2310848"/>
            <a:ext cx="535023" cy="15191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>
                <a:solidFill>
                  <a:schemeClr val="tx1"/>
                </a:solidFill>
              </a:rPr>
              <a:t>40-55</a:t>
            </a: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270C2B29-2C56-E3BC-8ACB-347DF53E0F47}"/>
              </a:ext>
            </a:extLst>
          </p:cNvPr>
          <p:cNvSpPr/>
          <p:nvPr/>
        </p:nvSpPr>
        <p:spPr>
          <a:xfrm>
            <a:off x="8532887" y="2311628"/>
            <a:ext cx="431875" cy="1492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>
                <a:solidFill>
                  <a:schemeClr val="tx1"/>
                </a:solidFill>
              </a:rPr>
              <a:t>51%</a:t>
            </a: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E17D6D53-DDC7-A41E-1256-E54FF8B6E91F}"/>
              </a:ext>
            </a:extLst>
          </p:cNvPr>
          <p:cNvSpPr/>
          <p:nvPr/>
        </p:nvSpPr>
        <p:spPr>
          <a:xfrm>
            <a:off x="9552897" y="2312440"/>
            <a:ext cx="377971" cy="1457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>
                <a:solidFill>
                  <a:schemeClr val="tx1"/>
                </a:solidFill>
              </a:rPr>
              <a:t>5%</a:t>
            </a: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44CE2A46-0601-B524-A760-356B988A16D1}"/>
              </a:ext>
            </a:extLst>
          </p:cNvPr>
          <p:cNvSpPr/>
          <p:nvPr/>
        </p:nvSpPr>
        <p:spPr>
          <a:xfrm>
            <a:off x="8064583" y="3270861"/>
            <a:ext cx="563343" cy="15191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tx1"/>
                </a:solidFill>
              </a:rPr>
              <a:t>Tier 1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ECDB690E-CBD5-5593-76ED-05F3E7285899}"/>
              </a:ext>
            </a:extLst>
          </p:cNvPr>
          <p:cNvSpPr/>
          <p:nvPr/>
        </p:nvSpPr>
        <p:spPr>
          <a:xfrm>
            <a:off x="8658288" y="3270861"/>
            <a:ext cx="563343" cy="15191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tx1"/>
                </a:solidFill>
              </a:rPr>
              <a:t>Tier 2</a:t>
            </a: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892E532A-DCA1-4D82-2EF7-AE241052FC3F}"/>
              </a:ext>
            </a:extLst>
          </p:cNvPr>
          <p:cNvSpPr/>
          <p:nvPr/>
        </p:nvSpPr>
        <p:spPr>
          <a:xfrm>
            <a:off x="9245872" y="3270861"/>
            <a:ext cx="563343" cy="15191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tx1"/>
                </a:solidFill>
              </a:rPr>
              <a:t>Tier 3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BB6C9B9D-A1C8-023D-EC5F-9A65D728CF87}"/>
              </a:ext>
            </a:extLst>
          </p:cNvPr>
          <p:cNvSpPr/>
          <p:nvPr/>
        </p:nvSpPr>
        <p:spPr>
          <a:xfrm>
            <a:off x="8064583" y="3455692"/>
            <a:ext cx="563343" cy="1230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tx1"/>
                </a:solidFill>
              </a:rPr>
              <a:t>53%</a:t>
            </a: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0C2D55B8-F420-0DF4-2C04-75C3321A4A82}"/>
              </a:ext>
            </a:extLst>
          </p:cNvPr>
          <p:cNvSpPr/>
          <p:nvPr/>
        </p:nvSpPr>
        <p:spPr>
          <a:xfrm>
            <a:off x="8652714" y="3455692"/>
            <a:ext cx="563343" cy="1230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tx1"/>
                </a:solidFill>
              </a:rPr>
              <a:t>36%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EA077462-3785-4230-D457-942BDAC4AEFB}"/>
              </a:ext>
            </a:extLst>
          </p:cNvPr>
          <p:cNvSpPr/>
          <p:nvPr/>
        </p:nvSpPr>
        <p:spPr>
          <a:xfrm>
            <a:off x="9248594" y="3455692"/>
            <a:ext cx="563343" cy="1230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tx1"/>
                </a:solidFill>
              </a:rPr>
              <a:t>11%</a:t>
            </a: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C57345C1-48A0-1EC1-175B-96D43FBC0837}"/>
              </a:ext>
            </a:extLst>
          </p:cNvPr>
          <p:cNvSpPr/>
          <p:nvPr/>
        </p:nvSpPr>
        <p:spPr>
          <a:xfrm>
            <a:off x="5864495" y="1094999"/>
            <a:ext cx="1959781" cy="4159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bg1"/>
                </a:solidFill>
              </a:rPr>
              <a:t>How frequently is toothbrush changed?</a:t>
            </a: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9BB76759-BD6F-1070-3963-515806B07C2C}"/>
              </a:ext>
            </a:extLst>
          </p:cNvPr>
          <p:cNvSpPr/>
          <p:nvPr/>
        </p:nvSpPr>
        <p:spPr>
          <a:xfrm>
            <a:off x="10085276" y="1095000"/>
            <a:ext cx="2009620" cy="3857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bg1"/>
                </a:solidFill>
              </a:rPr>
              <a:t>Why is toothbrush changed?</a:t>
            </a: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9848CD5F-0E1D-7BCA-C90C-659620E0F237}"/>
              </a:ext>
            </a:extLst>
          </p:cNvPr>
          <p:cNvSpPr/>
          <p:nvPr/>
        </p:nvSpPr>
        <p:spPr>
          <a:xfrm>
            <a:off x="7957575" y="1115442"/>
            <a:ext cx="1948148" cy="18448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ysClr val="windowText" lastClr="000000"/>
                </a:solidFill>
              </a:rPr>
              <a:t>Respondent category</a:t>
            </a:r>
          </a:p>
        </p:txBody>
      </p:sp>
      <p:graphicFrame>
        <p:nvGraphicFramePr>
          <p:cNvPr id="1057" name="Chart 1056">
            <a:extLst>
              <a:ext uri="{FF2B5EF4-FFF2-40B4-BE49-F238E27FC236}">
                <a16:creationId xmlns:a16="http://schemas.microsoft.com/office/drawing/2014/main" id="{49CEBCED-206A-EB6F-1981-474B662001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0616785"/>
              </p:ext>
            </p:extLst>
          </p:nvPr>
        </p:nvGraphicFramePr>
        <p:xfrm>
          <a:off x="5871153" y="1566707"/>
          <a:ext cx="1939057" cy="2071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1058" name="Chart 1057">
            <a:extLst>
              <a:ext uri="{FF2B5EF4-FFF2-40B4-BE49-F238E27FC236}">
                <a16:creationId xmlns:a16="http://schemas.microsoft.com/office/drawing/2014/main" id="{0AB94908-2831-E6C1-1F7A-7CA3BA9818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0035925"/>
              </p:ext>
            </p:extLst>
          </p:nvPr>
        </p:nvGraphicFramePr>
        <p:xfrm>
          <a:off x="10093154" y="1520305"/>
          <a:ext cx="2009620" cy="2083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sp>
        <p:nvSpPr>
          <p:cNvPr id="1059" name="Rectangle 1058">
            <a:extLst>
              <a:ext uri="{FF2B5EF4-FFF2-40B4-BE49-F238E27FC236}">
                <a16:creationId xmlns:a16="http://schemas.microsoft.com/office/drawing/2014/main" id="{F9C02661-EEA7-A124-5DD3-6A84EE6FDC8E}"/>
              </a:ext>
            </a:extLst>
          </p:cNvPr>
          <p:cNvSpPr/>
          <p:nvPr/>
        </p:nvSpPr>
        <p:spPr>
          <a:xfrm>
            <a:off x="7974634" y="2499190"/>
            <a:ext cx="535023" cy="15191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>
                <a:solidFill>
                  <a:schemeClr val="tx1"/>
                </a:solidFill>
              </a:rPr>
              <a:t>25-32</a:t>
            </a: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6E9C3160-A345-1AE6-841D-DD89B3EC13AA}"/>
              </a:ext>
            </a:extLst>
          </p:cNvPr>
          <p:cNvSpPr/>
          <p:nvPr/>
        </p:nvSpPr>
        <p:spPr>
          <a:xfrm>
            <a:off x="8532887" y="2501847"/>
            <a:ext cx="431875" cy="1492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>
                <a:solidFill>
                  <a:schemeClr val="tx1"/>
                </a:solidFill>
              </a:rPr>
              <a:t>28%</a:t>
            </a:r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7E573286-8CEF-3460-31FF-2F0CA84C72BB}"/>
              </a:ext>
            </a:extLst>
          </p:cNvPr>
          <p:cNvSpPr/>
          <p:nvPr/>
        </p:nvSpPr>
        <p:spPr>
          <a:xfrm>
            <a:off x="8532887" y="2699304"/>
            <a:ext cx="431875" cy="1452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>
                <a:solidFill>
                  <a:schemeClr val="tx1"/>
                </a:solidFill>
              </a:rPr>
              <a:t>13%</a:t>
            </a:r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F69AE066-84C3-5422-070E-9B7384DAEDA2}"/>
              </a:ext>
            </a:extLst>
          </p:cNvPr>
          <p:cNvSpPr/>
          <p:nvPr/>
        </p:nvSpPr>
        <p:spPr>
          <a:xfrm>
            <a:off x="8994146" y="2506330"/>
            <a:ext cx="532196" cy="15191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>
                <a:solidFill>
                  <a:schemeClr val="tx1"/>
                </a:solidFill>
              </a:rPr>
              <a:t>&gt;55</a:t>
            </a:r>
          </a:p>
        </p:txBody>
      </p:sp>
      <p:sp>
        <p:nvSpPr>
          <p:cNvPr id="1072" name="Rectangle 1071">
            <a:extLst>
              <a:ext uri="{FF2B5EF4-FFF2-40B4-BE49-F238E27FC236}">
                <a16:creationId xmlns:a16="http://schemas.microsoft.com/office/drawing/2014/main" id="{4EFC632C-35A6-896E-522C-258E43111CBC}"/>
              </a:ext>
            </a:extLst>
          </p:cNvPr>
          <p:cNvSpPr/>
          <p:nvPr/>
        </p:nvSpPr>
        <p:spPr>
          <a:xfrm>
            <a:off x="9552897" y="2506330"/>
            <a:ext cx="377971" cy="1230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>
                <a:solidFill>
                  <a:schemeClr val="tx1"/>
                </a:solidFill>
              </a:rPr>
              <a:t>3%</a:t>
            </a:r>
          </a:p>
        </p:txBody>
      </p:sp>
      <p:sp>
        <p:nvSpPr>
          <p:cNvPr id="1074" name="Rectangle 1073">
            <a:extLst>
              <a:ext uri="{FF2B5EF4-FFF2-40B4-BE49-F238E27FC236}">
                <a16:creationId xmlns:a16="http://schemas.microsoft.com/office/drawing/2014/main" id="{8E4772A3-032C-5952-D979-733CA97BA1BB}"/>
              </a:ext>
            </a:extLst>
          </p:cNvPr>
          <p:cNvSpPr/>
          <p:nvPr/>
        </p:nvSpPr>
        <p:spPr>
          <a:xfrm>
            <a:off x="5914649" y="3732977"/>
            <a:ext cx="4016218" cy="215036"/>
          </a:xfrm>
          <a:prstGeom prst="rect">
            <a:avLst/>
          </a:prstGeom>
          <a:solidFill>
            <a:srgbClr val="EC56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/>
              <a:t>Key barriers to </a:t>
            </a:r>
            <a:r>
              <a:rPr lang="en-IN" sz="1600" err="1"/>
              <a:t>chanege</a:t>
            </a:r>
            <a:endParaRPr lang="en-IN" sz="1600"/>
          </a:p>
        </p:txBody>
      </p:sp>
      <p:sp>
        <p:nvSpPr>
          <p:cNvPr id="1102" name="Rectangle 1101">
            <a:extLst>
              <a:ext uri="{FF2B5EF4-FFF2-40B4-BE49-F238E27FC236}">
                <a16:creationId xmlns:a16="http://schemas.microsoft.com/office/drawing/2014/main" id="{42D4484A-D2DE-8D17-F92B-B8F15283680B}"/>
              </a:ext>
            </a:extLst>
          </p:cNvPr>
          <p:cNvSpPr/>
          <p:nvPr/>
        </p:nvSpPr>
        <p:spPr>
          <a:xfrm>
            <a:off x="5946497" y="4135228"/>
            <a:ext cx="2744114" cy="208151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Barrier </a:t>
            </a:r>
          </a:p>
        </p:txBody>
      </p:sp>
      <p:sp>
        <p:nvSpPr>
          <p:cNvPr id="1103" name="Rectangle 1102">
            <a:extLst>
              <a:ext uri="{FF2B5EF4-FFF2-40B4-BE49-F238E27FC236}">
                <a16:creationId xmlns:a16="http://schemas.microsoft.com/office/drawing/2014/main" id="{2E705DDB-6BA1-25FD-17EA-DACF33215B6F}"/>
              </a:ext>
            </a:extLst>
          </p:cNvPr>
          <p:cNvSpPr/>
          <p:nvPr/>
        </p:nvSpPr>
        <p:spPr>
          <a:xfrm>
            <a:off x="8925259" y="4128344"/>
            <a:ext cx="1005609" cy="215035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Intensity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345B042E-D031-C558-E076-4CE5B2D0B958}"/>
              </a:ext>
            </a:extLst>
          </p:cNvPr>
          <p:cNvSpPr/>
          <p:nvPr/>
        </p:nvSpPr>
        <p:spPr>
          <a:xfrm>
            <a:off x="5946497" y="4396623"/>
            <a:ext cx="2747404" cy="1589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>
                <a:solidFill>
                  <a:schemeClr val="tx1"/>
                </a:solidFill>
              </a:rPr>
              <a:t>No visible change </a:t>
            </a:r>
          </a:p>
        </p:txBody>
      </p:sp>
      <p:sp>
        <p:nvSpPr>
          <p:cNvPr id="1105" name="Rectangle 1104">
            <a:extLst>
              <a:ext uri="{FF2B5EF4-FFF2-40B4-BE49-F238E27FC236}">
                <a16:creationId xmlns:a16="http://schemas.microsoft.com/office/drawing/2014/main" id="{76A722AD-6681-F829-A674-1CF7823E2DFA}"/>
              </a:ext>
            </a:extLst>
          </p:cNvPr>
          <p:cNvSpPr/>
          <p:nvPr/>
        </p:nvSpPr>
        <p:spPr>
          <a:xfrm>
            <a:off x="5946497" y="4627398"/>
            <a:ext cx="2747403" cy="28563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>
                <a:solidFill>
                  <a:schemeClr val="tx1"/>
                </a:solidFill>
              </a:rPr>
              <a:t>No change in brushing experience</a:t>
            </a:r>
          </a:p>
        </p:txBody>
      </p:sp>
      <p:sp>
        <p:nvSpPr>
          <p:cNvPr id="1106" name="Rectangle 1105">
            <a:extLst>
              <a:ext uri="{FF2B5EF4-FFF2-40B4-BE49-F238E27FC236}">
                <a16:creationId xmlns:a16="http://schemas.microsoft.com/office/drawing/2014/main" id="{E227E5CB-9BC2-ED5D-B9A9-505690C6C077}"/>
              </a:ext>
            </a:extLst>
          </p:cNvPr>
          <p:cNvSpPr/>
          <p:nvPr/>
        </p:nvSpPr>
        <p:spPr>
          <a:xfrm>
            <a:off x="5944503" y="5077429"/>
            <a:ext cx="2746108" cy="3164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>
                <a:solidFill>
                  <a:schemeClr val="tx1"/>
                </a:solidFill>
              </a:rPr>
              <a:t>No awareness of health problems</a:t>
            </a:r>
          </a:p>
        </p:txBody>
      </p:sp>
      <p:sp>
        <p:nvSpPr>
          <p:cNvPr id="1107" name="Rectangle 1106">
            <a:extLst>
              <a:ext uri="{FF2B5EF4-FFF2-40B4-BE49-F238E27FC236}">
                <a16:creationId xmlns:a16="http://schemas.microsoft.com/office/drawing/2014/main" id="{EBE1F70A-01D2-3318-2D10-6CDD16BC4D12}"/>
              </a:ext>
            </a:extLst>
          </p:cNvPr>
          <p:cNvSpPr/>
          <p:nvPr/>
        </p:nvSpPr>
        <p:spPr>
          <a:xfrm>
            <a:off x="5946495" y="5523149"/>
            <a:ext cx="2746105" cy="2999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>
                <a:solidFill>
                  <a:schemeClr val="tx1"/>
                </a:solidFill>
              </a:rPr>
              <a:t>Lack of knowledge in media</a:t>
            </a:r>
          </a:p>
        </p:txBody>
      </p:sp>
      <p:sp>
        <p:nvSpPr>
          <p:cNvPr id="1108" name="Rectangle 1107">
            <a:extLst>
              <a:ext uri="{FF2B5EF4-FFF2-40B4-BE49-F238E27FC236}">
                <a16:creationId xmlns:a16="http://schemas.microsoft.com/office/drawing/2014/main" id="{F97DBFD4-666B-87BC-DBF0-CFA940D575BB}"/>
              </a:ext>
            </a:extLst>
          </p:cNvPr>
          <p:cNvSpPr/>
          <p:nvPr/>
        </p:nvSpPr>
        <p:spPr>
          <a:xfrm>
            <a:off x="5946497" y="5949846"/>
            <a:ext cx="2746105" cy="1926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>
                <a:solidFill>
                  <a:schemeClr val="tx1"/>
                </a:solidFill>
              </a:rPr>
              <a:t>Laziness to go and purchase</a:t>
            </a:r>
          </a:p>
        </p:txBody>
      </p:sp>
      <p:grpSp>
        <p:nvGrpSpPr>
          <p:cNvPr id="1134" name="Group 1133">
            <a:extLst>
              <a:ext uri="{FF2B5EF4-FFF2-40B4-BE49-F238E27FC236}">
                <a16:creationId xmlns:a16="http://schemas.microsoft.com/office/drawing/2014/main" id="{DA8E40A2-38D2-0BFD-4D20-ECCE2039FCCB}"/>
              </a:ext>
            </a:extLst>
          </p:cNvPr>
          <p:cNvGrpSpPr/>
          <p:nvPr/>
        </p:nvGrpSpPr>
        <p:grpSpPr>
          <a:xfrm>
            <a:off x="8925204" y="4388440"/>
            <a:ext cx="1015663" cy="1757218"/>
            <a:chOff x="7775379" y="4583741"/>
            <a:chExt cx="712369" cy="1232480"/>
          </a:xfrm>
        </p:grpSpPr>
        <p:sp>
          <p:nvSpPr>
            <p:cNvPr id="1109" name="Oval 1108">
              <a:extLst>
                <a:ext uri="{FF2B5EF4-FFF2-40B4-BE49-F238E27FC236}">
                  <a16:creationId xmlns:a16="http://schemas.microsoft.com/office/drawing/2014/main" id="{499619F6-FD19-3FE4-26B7-95C95D248B53}"/>
                </a:ext>
              </a:extLst>
            </p:cNvPr>
            <p:cNvSpPr/>
            <p:nvPr/>
          </p:nvSpPr>
          <p:spPr>
            <a:xfrm>
              <a:off x="7775379" y="4583741"/>
              <a:ext cx="132155" cy="132155"/>
            </a:xfrm>
            <a:prstGeom prst="ellipse">
              <a:avLst/>
            </a:prstGeom>
            <a:solidFill>
              <a:srgbClr val="E3254E"/>
            </a:solidFill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0" name="Oval 1109">
              <a:extLst>
                <a:ext uri="{FF2B5EF4-FFF2-40B4-BE49-F238E27FC236}">
                  <a16:creationId xmlns:a16="http://schemas.microsoft.com/office/drawing/2014/main" id="{CB8EE7F8-FE9E-5A53-B853-3410766756AB}"/>
                </a:ext>
              </a:extLst>
            </p:cNvPr>
            <p:cNvSpPr/>
            <p:nvPr/>
          </p:nvSpPr>
          <p:spPr>
            <a:xfrm>
              <a:off x="7919960" y="4583741"/>
              <a:ext cx="132155" cy="132155"/>
            </a:xfrm>
            <a:prstGeom prst="ellipse">
              <a:avLst/>
            </a:prstGeom>
            <a:solidFill>
              <a:srgbClr val="E3254E"/>
            </a:solidFill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1" name="Oval 1110">
              <a:extLst>
                <a:ext uri="{FF2B5EF4-FFF2-40B4-BE49-F238E27FC236}">
                  <a16:creationId xmlns:a16="http://schemas.microsoft.com/office/drawing/2014/main" id="{B45C3B73-999D-C421-E7F5-5EB591FB9DF5}"/>
                </a:ext>
              </a:extLst>
            </p:cNvPr>
            <p:cNvSpPr/>
            <p:nvPr/>
          </p:nvSpPr>
          <p:spPr>
            <a:xfrm>
              <a:off x="8064541" y="4583741"/>
              <a:ext cx="132155" cy="132155"/>
            </a:xfrm>
            <a:prstGeom prst="ellipse">
              <a:avLst/>
            </a:prstGeom>
            <a:solidFill>
              <a:srgbClr val="E3254E"/>
            </a:solidFill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2" name="Oval 1111">
              <a:extLst>
                <a:ext uri="{FF2B5EF4-FFF2-40B4-BE49-F238E27FC236}">
                  <a16:creationId xmlns:a16="http://schemas.microsoft.com/office/drawing/2014/main" id="{188ACA1E-94E5-9A74-0B62-6B181F273C49}"/>
                </a:ext>
              </a:extLst>
            </p:cNvPr>
            <p:cNvSpPr/>
            <p:nvPr/>
          </p:nvSpPr>
          <p:spPr>
            <a:xfrm>
              <a:off x="8210067" y="4583741"/>
              <a:ext cx="132155" cy="132155"/>
            </a:xfrm>
            <a:prstGeom prst="ellipse">
              <a:avLst/>
            </a:prstGeom>
            <a:solidFill>
              <a:srgbClr val="E3254E"/>
            </a:solidFill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3" name="Oval 1112">
              <a:extLst>
                <a:ext uri="{FF2B5EF4-FFF2-40B4-BE49-F238E27FC236}">
                  <a16:creationId xmlns:a16="http://schemas.microsoft.com/office/drawing/2014/main" id="{429E4C96-C7C6-5667-E145-5D1E336AF4A1}"/>
                </a:ext>
              </a:extLst>
            </p:cNvPr>
            <p:cNvSpPr/>
            <p:nvPr/>
          </p:nvSpPr>
          <p:spPr>
            <a:xfrm>
              <a:off x="8355593" y="4583741"/>
              <a:ext cx="132155" cy="132155"/>
            </a:xfrm>
            <a:prstGeom prst="ellipse">
              <a:avLst/>
            </a:prstGeom>
            <a:noFill/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4" name="Oval 1113">
              <a:extLst>
                <a:ext uri="{FF2B5EF4-FFF2-40B4-BE49-F238E27FC236}">
                  <a16:creationId xmlns:a16="http://schemas.microsoft.com/office/drawing/2014/main" id="{FF3631F6-3596-869B-0789-95A23F9426DC}"/>
                </a:ext>
              </a:extLst>
            </p:cNvPr>
            <p:cNvSpPr/>
            <p:nvPr/>
          </p:nvSpPr>
          <p:spPr>
            <a:xfrm>
              <a:off x="7775379" y="4828232"/>
              <a:ext cx="132155" cy="132155"/>
            </a:xfrm>
            <a:prstGeom prst="ellipse">
              <a:avLst/>
            </a:prstGeom>
            <a:solidFill>
              <a:srgbClr val="E3254E"/>
            </a:solidFill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5" name="Oval 1114">
              <a:extLst>
                <a:ext uri="{FF2B5EF4-FFF2-40B4-BE49-F238E27FC236}">
                  <a16:creationId xmlns:a16="http://schemas.microsoft.com/office/drawing/2014/main" id="{24AE3DB9-D399-EB19-E737-5F1395BAC9ED}"/>
                </a:ext>
              </a:extLst>
            </p:cNvPr>
            <p:cNvSpPr/>
            <p:nvPr/>
          </p:nvSpPr>
          <p:spPr>
            <a:xfrm>
              <a:off x="7919960" y="4828232"/>
              <a:ext cx="132155" cy="132155"/>
            </a:xfrm>
            <a:prstGeom prst="ellipse">
              <a:avLst/>
            </a:prstGeom>
            <a:solidFill>
              <a:srgbClr val="E3254E"/>
            </a:solidFill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6" name="Oval 1115">
              <a:extLst>
                <a:ext uri="{FF2B5EF4-FFF2-40B4-BE49-F238E27FC236}">
                  <a16:creationId xmlns:a16="http://schemas.microsoft.com/office/drawing/2014/main" id="{700CEFE0-BF50-C351-9F73-2F968382E410}"/>
                </a:ext>
              </a:extLst>
            </p:cNvPr>
            <p:cNvSpPr/>
            <p:nvPr/>
          </p:nvSpPr>
          <p:spPr>
            <a:xfrm>
              <a:off x="8064541" y="4828232"/>
              <a:ext cx="132155" cy="132155"/>
            </a:xfrm>
            <a:prstGeom prst="ellipse">
              <a:avLst/>
            </a:prstGeom>
            <a:solidFill>
              <a:srgbClr val="E3254E"/>
            </a:solidFill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7" name="Oval 1116">
              <a:extLst>
                <a:ext uri="{FF2B5EF4-FFF2-40B4-BE49-F238E27FC236}">
                  <a16:creationId xmlns:a16="http://schemas.microsoft.com/office/drawing/2014/main" id="{878B13B4-AFDB-33CA-2689-C514601CDCE4}"/>
                </a:ext>
              </a:extLst>
            </p:cNvPr>
            <p:cNvSpPr/>
            <p:nvPr/>
          </p:nvSpPr>
          <p:spPr>
            <a:xfrm>
              <a:off x="8210067" y="4828232"/>
              <a:ext cx="132155" cy="132155"/>
            </a:xfrm>
            <a:prstGeom prst="ellipse">
              <a:avLst/>
            </a:prstGeom>
            <a:solidFill>
              <a:srgbClr val="E3254E"/>
            </a:solidFill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8" name="Oval 1117">
              <a:extLst>
                <a:ext uri="{FF2B5EF4-FFF2-40B4-BE49-F238E27FC236}">
                  <a16:creationId xmlns:a16="http://schemas.microsoft.com/office/drawing/2014/main" id="{2477912A-C1D8-539E-01A0-937EE6E16736}"/>
                </a:ext>
              </a:extLst>
            </p:cNvPr>
            <p:cNvSpPr/>
            <p:nvPr/>
          </p:nvSpPr>
          <p:spPr>
            <a:xfrm>
              <a:off x="8355593" y="4828232"/>
              <a:ext cx="132155" cy="132155"/>
            </a:xfrm>
            <a:prstGeom prst="ellipse">
              <a:avLst/>
            </a:prstGeom>
            <a:solidFill>
              <a:srgbClr val="E3254E"/>
            </a:solidFill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9" name="Oval 1118">
              <a:extLst>
                <a:ext uri="{FF2B5EF4-FFF2-40B4-BE49-F238E27FC236}">
                  <a16:creationId xmlns:a16="http://schemas.microsoft.com/office/drawing/2014/main" id="{09491C94-7D86-FCEE-C157-B7B82F6A09EC}"/>
                </a:ext>
              </a:extLst>
            </p:cNvPr>
            <p:cNvSpPr/>
            <p:nvPr/>
          </p:nvSpPr>
          <p:spPr>
            <a:xfrm>
              <a:off x="7775379" y="5156738"/>
              <a:ext cx="132155" cy="132155"/>
            </a:xfrm>
            <a:prstGeom prst="ellipse">
              <a:avLst/>
            </a:prstGeom>
            <a:solidFill>
              <a:srgbClr val="E3254E"/>
            </a:solidFill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20" name="Oval 1119">
              <a:extLst>
                <a:ext uri="{FF2B5EF4-FFF2-40B4-BE49-F238E27FC236}">
                  <a16:creationId xmlns:a16="http://schemas.microsoft.com/office/drawing/2014/main" id="{B3B9D107-F0D4-0341-A9EA-727A8F87A6AE}"/>
                </a:ext>
              </a:extLst>
            </p:cNvPr>
            <p:cNvSpPr/>
            <p:nvPr/>
          </p:nvSpPr>
          <p:spPr>
            <a:xfrm>
              <a:off x="7919960" y="5156738"/>
              <a:ext cx="132155" cy="132155"/>
            </a:xfrm>
            <a:prstGeom prst="ellipse">
              <a:avLst/>
            </a:prstGeom>
            <a:solidFill>
              <a:srgbClr val="E3254E"/>
            </a:solidFill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21" name="Oval 1120">
              <a:extLst>
                <a:ext uri="{FF2B5EF4-FFF2-40B4-BE49-F238E27FC236}">
                  <a16:creationId xmlns:a16="http://schemas.microsoft.com/office/drawing/2014/main" id="{084F5B8B-D66F-8D60-C1C9-E879582E0450}"/>
                </a:ext>
              </a:extLst>
            </p:cNvPr>
            <p:cNvSpPr/>
            <p:nvPr/>
          </p:nvSpPr>
          <p:spPr>
            <a:xfrm>
              <a:off x="8064541" y="5156738"/>
              <a:ext cx="132155" cy="132155"/>
            </a:xfrm>
            <a:prstGeom prst="ellipse">
              <a:avLst/>
            </a:prstGeom>
            <a:solidFill>
              <a:srgbClr val="E3254E"/>
            </a:solidFill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22" name="Oval 1121">
              <a:extLst>
                <a:ext uri="{FF2B5EF4-FFF2-40B4-BE49-F238E27FC236}">
                  <a16:creationId xmlns:a16="http://schemas.microsoft.com/office/drawing/2014/main" id="{3789B3A8-388A-13DB-33BC-2C2807F938F2}"/>
                </a:ext>
              </a:extLst>
            </p:cNvPr>
            <p:cNvSpPr/>
            <p:nvPr/>
          </p:nvSpPr>
          <p:spPr>
            <a:xfrm>
              <a:off x="8210067" y="5156738"/>
              <a:ext cx="132155" cy="132155"/>
            </a:xfrm>
            <a:prstGeom prst="ellipse">
              <a:avLst/>
            </a:prstGeom>
            <a:noFill/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23" name="Oval 1122">
              <a:extLst>
                <a:ext uri="{FF2B5EF4-FFF2-40B4-BE49-F238E27FC236}">
                  <a16:creationId xmlns:a16="http://schemas.microsoft.com/office/drawing/2014/main" id="{260C4C16-A791-2EAF-C3C0-1F5D5DC886BC}"/>
                </a:ext>
              </a:extLst>
            </p:cNvPr>
            <p:cNvSpPr/>
            <p:nvPr/>
          </p:nvSpPr>
          <p:spPr>
            <a:xfrm>
              <a:off x="8355593" y="5156738"/>
              <a:ext cx="132155" cy="132155"/>
            </a:xfrm>
            <a:prstGeom prst="ellipse">
              <a:avLst/>
            </a:prstGeom>
            <a:noFill/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24" name="Oval 1123">
              <a:extLst>
                <a:ext uri="{FF2B5EF4-FFF2-40B4-BE49-F238E27FC236}">
                  <a16:creationId xmlns:a16="http://schemas.microsoft.com/office/drawing/2014/main" id="{0CB0933C-18E1-9FDB-2A02-7C99DC93C764}"/>
                </a:ext>
              </a:extLst>
            </p:cNvPr>
            <p:cNvSpPr/>
            <p:nvPr/>
          </p:nvSpPr>
          <p:spPr>
            <a:xfrm>
              <a:off x="7775379" y="5440026"/>
              <a:ext cx="132155" cy="132155"/>
            </a:xfrm>
            <a:prstGeom prst="ellipse">
              <a:avLst/>
            </a:prstGeom>
            <a:solidFill>
              <a:srgbClr val="E3254E"/>
            </a:solidFill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25" name="Oval 1124">
              <a:extLst>
                <a:ext uri="{FF2B5EF4-FFF2-40B4-BE49-F238E27FC236}">
                  <a16:creationId xmlns:a16="http://schemas.microsoft.com/office/drawing/2014/main" id="{93608CB2-675A-5832-90E8-9D5C801762D4}"/>
                </a:ext>
              </a:extLst>
            </p:cNvPr>
            <p:cNvSpPr/>
            <p:nvPr/>
          </p:nvSpPr>
          <p:spPr>
            <a:xfrm>
              <a:off x="7919960" y="5440026"/>
              <a:ext cx="132155" cy="132155"/>
            </a:xfrm>
            <a:prstGeom prst="ellipse">
              <a:avLst/>
            </a:prstGeom>
            <a:solidFill>
              <a:srgbClr val="E3254E"/>
            </a:solidFill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26" name="Oval 1125">
              <a:extLst>
                <a:ext uri="{FF2B5EF4-FFF2-40B4-BE49-F238E27FC236}">
                  <a16:creationId xmlns:a16="http://schemas.microsoft.com/office/drawing/2014/main" id="{6D24CC00-145D-D956-87AC-8882D03F63C7}"/>
                </a:ext>
              </a:extLst>
            </p:cNvPr>
            <p:cNvSpPr/>
            <p:nvPr/>
          </p:nvSpPr>
          <p:spPr>
            <a:xfrm>
              <a:off x="8064541" y="5440026"/>
              <a:ext cx="132155" cy="132155"/>
            </a:xfrm>
            <a:prstGeom prst="ellipse">
              <a:avLst/>
            </a:prstGeom>
            <a:noFill/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27" name="Oval 1126">
              <a:extLst>
                <a:ext uri="{FF2B5EF4-FFF2-40B4-BE49-F238E27FC236}">
                  <a16:creationId xmlns:a16="http://schemas.microsoft.com/office/drawing/2014/main" id="{16888C37-37E5-568C-8635-FC71B5EDF066}"/>
                </a:ext>
              </a:extLst>
            </p:cNvPr>
            <p:cNvSpPr/>
            <p:nvPr/>
          </p:nvSpPr>
          <p:spPr>
            <a:xfrm>
              <a:off x="8210067" y="5440026"/>
              <a:ext cx="132155" cy="132155"/>
            </a:xfrm>
            <a:prstGeom prst="ellipse">
              <a:avLst/>
            </a:prstGeom>
            <a:noFill/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28" name="Oval 1127">
              <a:extLst>
                <a:ext uri="{FF2B5EF4-FFF2-40B4-BE49-F238E27FC236}">
                  <a16:creationId xmlns:a16="http://schemas.microsoft.com/office/drawing/2014/main" id="{48C1EF7A-CA7F-07E1-C3C0-489411A9BDE1}"/>
                </a:ext>
              </a:extLst>
            </p:cNvPr>
            <p:cNvSpPr/>
            <p:nvPr/>
          </p:nvSpPr>
          <p:spPr>
            <a:xfrm>
              <a:off x="8355593" y="5440026"/>
              <a:ext cx="132155" cy="132155"/>
            </a:xfrm>
            <a:prstGeom prst="ellipse">
              <a:avLst/>
            </a:prstGeom>
            <a:noFill/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29" name="Oval 1128">
              <a:extLst>
                <a:ext uri="{FF2B5EF4-FFF2-40B4-BE49-F238E27FC236}">
                  <a16:creationId xmlns:a16="http://schemas.microsoft.com/office/drawing/2014/main" id="{6C9C0A9C-9B9D-F27E-E837-04D7604A607D}"/>
                </a:ext>
              </a:extLst>
            </p:cNvPr>
            <p:cNvSpPr/>
            <p:nvPr/>
          </p:nvSpPr>
          <p:spPr>
            <a:xfrm>
              <a:off x="7775379" y="5684066"/>
              <a:ext cx="132155" cy="132155"/>
            </a:xfrm>
            <a:prstGeom prst="ellipse">
              <a:avLst/>
            </a:prstGeom>
            <a:solidFill>
              <a:srgbClr val="E3254E"/>
            </a:solidFill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30" name="Oval 1129">
              <a:extLst>
                <a:ext uri="{FF2B5EF4-FFF2-40B4-BE49-F238E27FC236}">
                  <a16:creationId xmlns:a16="http://schemas.microsoft.com/office/drawing/2014/main" id="{7A48759C-950D-EDD1-30B9-351D6FA4B2C2}"/>
                </a:ext>
              </a:extLst>
            </p:cNvPr>
            <p:cNvSpPr/>
            <p:nvPr/>
          </p:nvSpPr>
          <p:spPr>
            <a:xfrm>
              <a:off x="7919960" y="5684066"/>
              <a:ext cx="132155" cy="132155"/>
            </a:xfrm>
            <a:prstGeom prst="ellipse">
              <a:avLst/>
            </a:prstGeom>
            <a:solidFill>
              <a:srgbClr val="E3254E"/>
            </a:solidFill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31" name="Oval 1130">
              <a:extLst>
                <a:ext uri="{FF2B5EF4-FFF2-40B4-BE49-F238E27FC236}">
                  <a16:creationId xmlns:a16="http://schemas.microsoft.com/office/drawing/2014/main" id="{C4C9DEA4-CEFB-1129-299D-9B2595C7A290}"/>
                </a:ext>
              </a:extLst>
            </p:cNvPr>
            <p:cNvSpPr/>
            <p:nvPr/>
          </p:nvSpPr>
          <p:spPr>
            <a:xfrm>
              <a:off x="8064541" y="5684066"/>
              <a:ext cx="132155" cy="132155"/>
            </a:xfrm>
            <a:prstGeom prst="ellipse">
              <a:avLst/>
            </a:prstGeom>
            <a:solidFill>
              <a:srgbClr val="E3254E"/>
            </a:solidFill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32" name="Oval 1131">
              <a:extLst>
                <a:ext uri="{FF2B5EF4-FFF2-40B4-BE49-F238E27FC236}">
                  <a16:creationId xmlns:a16="http://schemas.microsoft.com/office/drawing/2014/main" id="{C37E58E9-5D84-D735-F1EF-FECEB1C768C7}"/>
                </a:ext>
              </a:extLst>
            </p:cNvPr>
            <p:cNvSpPr/>
            <p:nvPr/>
          </p:nvSpPr>
          <p:spPr>
            <a:xfrm>
              <a:off x="8210067" y="5684066"/>
              <a:ext cx="132155" cy="132155"/>
            </a:xfrm>
            <a:prstGeom prst="ellipse">
              <a:avLst/>
            </a:prstGeom>
            <a:solidFill>
              <a:srgbClr val="E3254E"/>
            </a:solidFill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33" name="Oval 1132">
              <a:extLst>
                <a:ext uri="{FF2B5EF4-FFF2-40B4-BE49-F238E27FC236}">
                  <a16:creationId xmlns:a16="http://schemas.microsoft.com/office/drawing/2014/main" id="{0DBED1E0-AF8B-2283-C2DE-85D3FDADF6AD}"/>
                </a:ext>
              </a:extLst>
            </p:cNvPr>
            <p:cNvSpPr/>
            <p:nvPr/>
          </p:nvSpPr>
          <p:spPr>
            <a:xfrm>
              <a:off x="8355593" y="5684066"/>
              <a:ext cx="132155" cy="132155"/>
            </a:xfrm>
            <a:prstGeom prst="ellipse">
              <a:avLst/>
            </a:prstGeom>
            <a:noFill/>
            <a:ln w="3175">
              <a:solidFill>
                <a:srgbClr val="E325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aphicFrame>
        <p:nvGraphicFramePr>
          <p:cNvPr id="52" name="Diagram 51">
            <a:extLst>
              <a:ext uri="{FF2B5EF4-FFF2-40B4-BE49-F238E27FC236}">
                <a16:creationId xmlns:a16="http://schemas.microsoft.com/office/drawing/2014/main" id="{42AEFEC5-D85B-E339-B4BC-90778A1A2A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3061412"/>
              </p:ext>
            </p:extLst>
          </p:nvPr>
        </p:nvGraphicFramePr>
        <p:xfrm>
          <a:off x="319289" y="6396039"/>
          <a:ext cx="11872711" cy="393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05E47B44-8416-47A1-CA7E-C7C24FAE1DA7}"/>
              </a:ext>
            </a:extLst>
          </p:cNvPr>
          <p:cNvSpPr/>
          <p:nvPr/>
        </p:nvSpPr>
        <p:spPr>
          <a:xfrm>
            <a:off x="214008" y="41566"/>
            <a:ext cx="11128443" cy="318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i="1">
                <a:solidFill>
                  <a:srgbClr val="FF0000"/>
                </a:solidFill>
              </a:rPr>
              <a:t>Aim is to drive habit change though increased purchase involvement aided by COLGATE SHADES.. </a:t>
            </a:r>
          </a:p>
        </p:txBody>
      </p:sp>
      <p:pic>
        <p:nvPicPr>
          <p:cNvPr id="57" name="Untitled design (1)">
            <a:hlinkClick r:id="" action="ppaction://media"/>
            <a:extLst>
              <a:ext uri="{FF2B5EF4-FFF2-40B4-BE49-F238E27FC236}">
                <a16:creationId xmlns:a16="http://schemas.microsoft.com/office/drawing/2014/main" id="{0B2E7F3B-C6E3-5D0A-6B27-D27E575F53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0348749" y="4035191"/>
            <a:ext cx="1549977" cy="1937471"/>
          </a:xfrm>
          <a:prstGeom prst="rect">
            <a:avLst/>
          </a:prstGeom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4522AB6F-36F6-4096-E007-0D7B640B865C}"/>
              </a:ext>
            </a:extLst>
          </p:cNvPr>
          <p:cNvSpPr txBox="1"/>
          <p:nvPr/>
        </p:nvSpPr>
        <p:spPr>
          <a:xfrm>
            <a:off x="10297409" y="5961584"/>
            <a:ext cx="1841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Consumer insight clip</a:t>
            </a:r>
          </a:p>
        </p:txBody>
      </p:sp>
    </p:spTree>
    <p:extLst>
      <p:ext uri="{BB962C8B-B14F-4D97-AF65-F5344CB8AC3E}">
        <p14:creationId xmlns:p14="http://schemas.microsoft.com/office/powerpoint/2010/main" val="263318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12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404141-DCEB-303D-D673-12EA86DECA5A}"/>
              </a:ext>
            </a:extLst>
          </p:cNvPr>
          <p:cNvCxnSpPr/>
          <p:nvPr/>
        </p:nvCxnSpPr>
        <p:spPr>
          <a:xfrm>
            <a:off x="0" y="429491"/>
            <a:ext cx="12192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lgate Logo, symbol, meaning, history, PNG, brand">
            <a:extLst>
              <a:ext uri="{FF2B5EF4-FFF2-40B4-BE49-F238E27FC236}">
                <a16:creationId xmlns:a16="http://schemas.microsoft.com/office/drawing/2014/main" id="{97A2F529-2045-04EB-F30C-4DA134289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4" r="1272" b="13865"/>
          <a:stretch/>
        </p:blipFill>
        <p:spPr bwMode="auto">
          <a:xfrm>
            <a:off x="11418391" y="41566"/>
            <a:ext cx="732043" cy="31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D3AB8B-08DF-FAEC-91E4-D0EB1068F698}"/>
              </a:ext>
            </a:extLst>
          </p:cNvPr>
          <p:cNvSpPr/>
          <p:nvPr/>
        </p:nvSpPr>
        <p:spPr>
          <a:xfrm>
            <a:off x="214008" y="41566"/>
            <a:ext cx="11128443" cy="318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i="1" dirty="0">
                <a:solidFill>
                  <a:srgbClr val="FF0000"/>
                </a:solidFill>
              </a:rPr>
              <a:t>Customer segmentation is done in order to find out key influencers..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761AD-6C8D-EA91-3A85-34434A786856}"/>
              </a:ext>
            </a:extLst>
          </p:cNvPr>
          <p:cNvSpPr/>
          <p:nvPr/>
        </p:nvSpPr>
        <p:spPr>
          <a:xfrm>
            <a:off x="362867" y="1254043"/>
            <a:ext cx="1342890" cy="3429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i="1">
                <a:solidFill>
                  <a:schemeClr val="tx1"/>
                </a:solidFill>
              </a:rPr>
              <a:t>Arun</a:t>
            </a:r>
            <a:r>
              <a:rPr lang="en-IN" sz="1200">
                <a:solidFill>
                  <a:schemeClr val="tx1"/>
                </a:solidFill>
              </a:rPr>
              <a:t>, daily wage labourer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56CD08-EA8D-4B08-9EE7-62D887D1E3E7}"/>
              </a:ext>
            </a:extLst>
          </p:cNvPr>
          <p:cNvSpPr/>
          <p:nvPr/>
        </p:nvSpPr>
        <p:spPr>
          <a:xfrm>
            <a:off x="362867" y="1673143"/>
            <a:ext cx="1342890" cy="3429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err="1">
                <a:solidFill>
                  <a:schemeClr val="tx1"/>
                </a:solidFill>
              </a:rPr>
              <a:t>Malini,CA</a:t>
            </a:r>
            <a:r>
              <a:rPr lang="en-IN" sz="1200" b="1">
                <a:solidFill>
                  <a:schemeClr val="tx1"/>
                </a:solidFill>
              </a:rPr>
              <a:t>, </a:t>
            </a:r>
            <a:r>
              <a:rPr lang="en-IN" sz="1200">
                <a:solidFill>
                  <a:schemeClr val="tx1"/>
                </a:solidFill>
              </a:rPr>
              <a:t>mother of 2, aged 4 &amp; 6</a:t>
            </a:r>
            <a:endParaRPr lang="en-IN" sz="1200" b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A3679F-D6A5-4BF2-A5E0-519F0ABAF88C}"/>
              </a:ext>
            </a:extLst>
          </p:cNvPr>
          <p:cNvSpPr/>
          <p:nvPr/>
        </p:nvSpPr>
        <p:spPr>
          <a:xfrm>
            <a:off x="362867" y="2111293"/>
            <a:ext cx="1342890" cy="3429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>
                <a:solidFill>
                  <a:schemeClr val="tx1"/>
                </a:solidFill>
              </a:rPr>
              <a:t>Asha, </a:t>
            </a:r>
            <a:r>
              <a:rPr lang="en-IN" sz="1200">
                <a:solidFill>
                  <a:schemeClr val="tx1"/>
                </a:solidFill>
              </a:rPr>
              <a:t>lawyer, lives in joint family </a:t>
            </a:r>
            <a:endParaRPr lang="en-IN" sz="1200" b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C4E26C-F6DD-1CED-3E9A-0419228642ED}"/>
              </a:ext>
            </a:extLst>
          </p:cNvPr>
          <p:cNvSpPr/>
          <p:nvPr/>
        </p:nvSpPr>
        <p:spPr>
          <a:xfrm>
            <a:off x="362867" y="2549442"/>
            <a:ext cx="1342890" cy="48373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>
                <a:solidFill>
                  <a:schemeClr val="tx1"/>
                </a:solidFill>
              </a:rPr>
              <a:t>Rahul, </a:t>
            </a:r>
            <a:r>
              <a:rPr lang="en-IN" sz="1200">
                <a:solidFill>
                  <a:schemeClr val="tx1"/>
                </a:solidFill>
              </a:rPr>
              <a:t>journalist</a:t>
            </a:r>
            <a:r>
              <a:rPr lang="en-IN" sz="1200" b="1">
                <a:solidFill>
                  <a:schemeClr val="tx1"/>
                </a:solidFill>
              </a:rPr>
              <a:t>, </a:t>
            </a:r>
            <a:r>
              <a:rPr lang="en-IN" sz="1200">
                <a:solidFill>
                  <a:schemeClr val="tx1"/>
                </a:solidFill>
              </a:rPr>
              <a:t>lives alone, health conscious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CDF420-ABCA-BA76-CD8D-5D6C94CCAC98}"/>
              </a:ext>
            </a:extLst>
          </p:cNvPr>
          <p:cNvSpPr/>
          <p:nvPr/>
        </p:nvSpPr>
        <p:spPr>
          <a:xfrm>
            <a:off x="362867" y="834943"/>
            <a:ext cx="1342890" cy="3429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tx1"/>
                </a:solidFill>
              </a:rPr>
              <a:t>Target consumer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0299E7-E392-AB2B-3673-3829BF60084E}"/>
              </a:ext>
            </a:extLst>
          </p:cNvPr>
          <p:cNvSpPr/>
          <p:nvPr/>
        </p:nvSpPr>
        <p:spPr>
          <a:xfrm>
            <a:off x="1821191" y="834943"/>
            <a:ext cx="1076710" cy="3429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tx1"/>
                </a:solidFill>
              </a:rPr>
              <a:t>Purchase frequency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490663-9BE5-686B-D323-6283CC0DBA5E}"/>
              </a:ext>
            </a:extLst>
          </p:cNvPr>
          <p:cNvSpPr/>
          <p:nvPr/>
        </p:nvSpPr>
        <p:spPr>
          <a:xfrm>
            <a:off x="2946060" y="829638"/>
            <a:ext cx="762000" cy="3429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tx1"/>
                </a:solidFill>
              </a:rPr>
              <a:t>Mode of purchase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8CFDA-CC41-49EC-3BF0-6ED9EBC5965D}"/>
              </a:ext>
            </a:extLst>
          </p:cNvPr>
          <p:cNvSpPr/>
          <p:nvPr/>
        </p:nvSpPr>
        <p:spPr>
          <a:xfrm>
            <a:off x="3754303" y="826406"/>
            <a:ext cx="965454" cy="3429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tx1"/>
                </a:solidFill>
              </a:rPr>
              <a:t>Willingness to change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1F6230-4220-95CE-B2F6-F0D2C0EC713F}"/>
              </a:ext>
            </a:extLst>
          </p:cNvPr>
          <p:cNvSpPr/>
          <p:nvPr/>
        </p:nvSpPr>
        <p:spPr>
          <a:xfrm>
            <a:off x="4781968" y="828244"/>
            <a:ext cx="1281020" cy="3429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tx1"/>
                </a:solidFill>
              </a:rPr>
              <a:t>Major barriers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0AFCFF-E047-8A49-7679-61915C45801F}"/>
              </a:ext>
            </a:extLst>
          </p:cNvPr>
          <p:cNvSpPr/>
          <p:nvPr/>
        </p:nvSpPr>
        <p:spPr>
          <a:xfrm>
            <a:off x="3906178" y="1372378"/>
            <a:ext cx="119567" cy="123190"/>
          </a:xfrm>
          <a:prstGeom prst="rect">
            <a:avLst/>
          </a:prstGeom>
          <a:solidFill>
            <a:srgbClr val="D3010E"/>
          </a:solidFill>
          <a:ln w="31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CD6A91-A85B-0FBC-6B08-0BACFA1D0FA9}"/>
              </a:ext>
            </a:extLst>
          </p:cNvPr>
          <p:cNvSpPr/>
          <p:nvPr/>
        </p:nvSpPr>
        <p:spPr>
          <a:xfrm>
            <a:off x="4055946" y="1372378"/>
            <a:ext cx="119567" cy="123190"/>
          </a:xfrm>
          <a:prstGeom prst="rect">
            <a:avLst/>
          </a:prstGeom>
          <a:noFill/>
          <a:ln w="31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DDE15C-C43B-6547-CF09-DB0BCA22757A}"/>
              </a:ext>
            </a:extLst>
          </p:cNvPr>
          <p:cNvSpPr/>
          <p:nvPr/>
        </p:nvSpPr>
        <p:spPr>
          <a:xfrm>
            <a:off x="4205714" y="1372378"/>
            <a:ext cx="119567" cy="123190"/>
          </a:xfrm>
          <a:prstGeom prst="rect">
            <a:avLst/>
          </a:prstGeom>
          <a:noFill/>
          <a:ln w="31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9D3FDF-9FE6-41F5-ABEF-EF1212A76526}"/>
              </a:ext>
            </a:extLst>
          </p:cNvPr>
          <p:cNvSpPr/>
          <p:nvPr/>
        </p:nvSpPr>
        <p:spPr>
          <a:xfrm>
            <a:off x="4353577" y="1372378"/>
            <a:ext cx="119567" cy="123190"/>
          </a:xfrm>
          <a:prstGeom prst="rect">
            <a:avLst/>
          </a:prstGeom>
          <a:noFill/>
          <a:ln w="31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548E90-803D-239B-18AA-8EEA1AE79D8A}"/>
              </a:ext>
            </a:extLst>
          </p:cNvPr>
          <p:cNvSpPr/>
          <p:nvPr/>
        </p:nvSpPr>
        <p:spPr>
          <a:xfrm>
            <a:off x="4501434" y="1372378"/>
            <a:ext cx="119567" cy="123190"/>
          </a:xfrm>
          <a:prstGeom prst="rect">
            <a:avLst/>
          </a:prstGeom>
          <a:noFill/>
          <a:ln w="31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10C839-2AA9-3CFB-76CA-F3640ECC1D10}"/>
              </a:ext>
            </a:extLst>
          </p:cNvPr>
          <p:cNvSpPr/>
          <p:nvPr/>
        </p:nvSpPr>
        <p:spPr>
          <a:xfrm>
            <a:off x="3906178" y="1738138"/>
            <a:ext cx="119567" cy="123190"/>
          </a:xfrm>
          <a:prstGeom prst="rect">
            <a:avLst/>
          </a:prstGeom>
          <a:solidFill>
            <a:srgbClr val="D3010E"/>
          </a:solidFill>
          <a:ln w="31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C20DE9-537A-4510-9389-3E0C0AF4E641}"/>
              </a:ext>
            </a:extLst>
          </p:cNvPr>
          <p:cNvSpPr/>
          <p:nvPr/>
        </p:nvSpPr>
        <p:spPr>
          <a:xfrm>
            <a:off x="4055946" y="1738138"/>
            <a:ext cx="119567" cy="123190"/>
          </a:xfrm>
          <a:prstGeom prst="rect">
            <a:avLst/>
          </a:prstGeom>
          <a:solidFill>
            <a:srgbClr val="D3010E"/>
          </a:solidFill>
          <a:ln w="31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19A9E9-67BD-CFBD-E2F8-64240CCE72F5}"/>
              </a:ext>
            </a:extLst>
          </p:cNvPr>
          <p:cNvSpPr/>
          <p:nvPr/>
        </p:nvSpPr>
        <p:spPr>
          <a:xfrm>
            <a:off x="4205714" y="1738138"/>
            <a:ext cx="119567" cy="123190"/>
          </a:xfrm>
          <a:prstGeom prst="rect">
            <a:avLst/>
          </a:prstGeom>
          <a:solidFill>
            <a:srgbClr val="D3010E"/>
          </a:solidFill>
          <a:ln w="31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4D975-7D40-D3AA-4FBA-87B2FE97EFC5}"/>
              </a:ext>
            </a:extLst>
          </p:cNvPr>
          <p:cNvSpPr/>
          <p:nvPr/>
        </p:nvSpPr>
        <p:spPr>
          <a:xfrm>
            <a:off x="4353577" y="1738138"/>
            <a:ext cx="119567" cy="123190"/>
          </a:xfrm>
          <a:prstGeom prst="rect">
            <a:avLst/>
          </a:prstGeom>
          <a:solidFill>
            <a:srgbClr val="D3010E"/>
          </a:solidFill>
          <a:ln w="31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61A153-CCD7-22FF-6A6F-AFF3A6285919}"/>
              </a:ext>
            </a:extLst>
          </p:cNvPr>
          <p:cNvSpPr/>
          <p:nvPr/>
        </p:nvSpPr>
        <p:spPr>
          <a:xfrm>
            <a:off x="4501434" y="1738138"/>
            <a:ext cx="119567" cy="123190"/>
          </a:xfrm>
          <a:prstGeom prst="rect">
            <a:avLst/>
          </a:prstGeom>
          <a:noFill/>
          <a:ln w="31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F82F59-3FE0-A554-8E20-F8EF909845B7}"/>
              </a:ext>
            </a:extLst>
          </p:cNvPr>
          <p:cNvSpPr/>
          <p:nvPr/>
        </p:nvSpPr>
        <p:spPr>
          <a:xfrm>
            <a:off x="3906178" y="2169938"/>
            <a:ext cx="119567" cy="123190"/>
          </a:xfrm>
          <a:prstGeom prst="rect">
            <a:avLst/>
          </a:prstGeom>
          <a:solidFill>
            <a:srgbClr val="D3010E"/>
          </a:solidFill>
          <a:ln w="31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31D499-5AD2-1A20-4BD7-F1DC67E3CBFF}"/>
              </a:ext>
            </a:extLst>
          </p:cNvPr>
          <p:cNvSpPr/>
          <p:nvPr/>
        </p:nvSpPr>
        <p:spPr>
          <a:xfrm>
            <a:off x="4055946" y="2169938"/>
            <a:ext cx="119567" cy="123190"/>
          </a:xfrm>
          <a:prstGeom prst="rect">
            <a:avLst/>
          </a:prstGeom>
          <a:solidFill>
            <a:srgbClr val="D3010E"/>
          </a:solidFill>
          <a:ln w="31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F03A52-0640-588C-FF4B-E090F516F7D7}"/>
              </a:ext>
            </a:extLst>
          </p:cNvPr>
          <p:cNvSpPr/>
          <p:nvPr/>
        </p:nvSpPr>
        <p:spPr>
          <a:xfrm>
            <a:off x="4205714" y="2169938"/>
            <a:ext cx="119567" cy="123190"/>
          </a:xfrm>
          <a:prstGeom prst="rect">
            <a:avLst/>
          </a:prstGeom>
          <a:solidFill>
            <a:srgbClr val="D3010E"/>
          </a:solidFill>
          <a:ln w="31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EA487A-5DF8-A087-F305-07AA159EB221}"/>
              </a:ext>
            </a:extLst>
          </p:cNvPr>
          <p:cNvSpPr/>
          <p:nvPr/>
        </p:nvSpPr>
        <p:spPr>
          <a:xfrm>
            <a:off x="4353577" y="2169938"/>
            <a:ext cx="61871" cy="123190"/>
          </a:xfrm>
          <a:prstGeom prst="rect">
            <a:avLst/>
          </a:prstGeom>
          <a:solidFill>
            <a:srgbClr val="D3010E"/>
          </a:solidFill>
          <a:ln w="31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151C1C-0A3B-98E6-B13A-BBC3974A7EFB}"/>
              </a:ext>
            </a:extLst>
          </p:cNvPr>
          <p:cNvSpPr/>
          <p:nvPr/>
        </p:nvSpPr>
        <p:spPr>
          <a:xfrm>
            <a:off x="4501434" y="2169938"/>
            <a:ext cx="119567" cy="123190"/>
          </a:xfrm>
          <a:prstGeom prst="rect">
            <a:avLst/>
          </a:prstGeom>
          <a:noFill/>
          <a:ln w="31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E3BB80-2629-E70D-B10F-322DCBBCE2BB}"/>
              </a:ext>
            </a:extLst>
          </p:cNvPr>
          <p:cNvSpPr/>
          <p:nvPr/>
        </p:nvSpPr>
        <p:spPr>
          <a:xfrm>
            <a:off x="3906178" y="2697541"/>
            <a:ext cx="119567" cy="123190"/>
          </a:xfrm>
          <a:prstGeom prst="rect">
            <a:avLst/>
          </a:prstGeom>
          <a:solidFill>
            <a:srgbClr val="D3010E"/>
          </a:solidFill>
          <a:ln w="31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D34671-935F-ABF3-9889-AD1E4B4EAFC4}"/>
              </a:ext>
            </a:extLst>
          </p:cNvPr>
          <p:cNvSpPr/>
          <p:nvPr/>
        </p:nvSpPr>
        <p:spPr>
          <a:xfrm>
            <a:off x="4055946" y="2697541"/>
            <a:ext cx="119567" cy="123190"/>
          </a:xfrm>
          <a:prstGeom prst="rect">
            <a:avLst/>
          </a:prstGeom>
          <a:solidFill>
            <a:srgbClr val="D3010E"/>
          </a:solidFill>
          <a:ln w="31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6B65FD-EF8C-D771-31CE-14E57C6DDD7B}"/>
              </a:ext>
            </a:extLst>
          </p:cNvPr>
          <p:cNvSpPr/>
          <p:nvPr/>
        </p:nvSpPr>
        <p:spPr>
          <a:xfrm>
            <a:off x="4205714" y="2697541"/>
            <a:ext cx="119567" cy="123190"/>
          </a:xfrm>
          <a:prstGeom prst="rect">
            <a:avLst/>
          </a:prstGeom>
          <a:solidFill>
            <a:srgbClr val="D3010E"/>
          </a:solidFill>
          <a:ln w="31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FF8E71-B203-7BBB-89D4-B27902EC69D4}"/>
              </a:ext>
            </a:extLst>
          </p:cNvPr>
          <p:cNvSpPr/>
          <p:nvPr/>
        </p:nvSpPr>
        <p:spPr>
          <a:xfrm>
            <a:off x="4353577" y="2697541"/>
            <a:ext cx="119567" cy="123190"/>
          </a:xfrm>
          <a:prstGeom prst="rect">
            <a:avLst/>
          </a:prstGeom>
          <a:solidFill>
            <a:srgbClr val="D3010E"/>
          </a:solidFill>
          <a:ln w="31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39D061-96D5-7D9D-C005-5EB39E5E606A}"/>
              </a:ext>
            </a:extLst>
          </p:cNvPr>
          <p:cNvSpPr/>
          <p:nvPr/>
        </p:nvSpPr>
        <p:spPr>
          <a:xfrm>
            <a:off x="4501435" y="2697541"/>
            <a:ext cx="70316" cy="123190"/>
          </a:xfrm>
          <a:prstGeom prst="rect">
            <a:avLst/>
          </a:prstGeom>
          <a:solidFill>
            <a:srgbClr val="D3010E"/>
          </a:solidFill>
          <a:ln w="31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7FF151-663D-77EA-A981-9655BC67455F}"/>
              </a:ext>
            </a:extLst>
          </p:cNvPr>
          <p:cNvSpPr/>
          <p:nvPr/>
        </p:nvSpPr>
        <p:spPr>
          <a:xfrm>
            <a:off x="1821191" y="1254043"/>
            <a:ext cx="1076710" cy="342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>
                <a:solidFill>
                  <a:schemeClr val="tx1"/>
                </a:solidFill>
              </a:rPr>
              <a:t>Rare</a:t>
            </a:r>
            <a:r>
              <a:rPr lang="en-IN" sz="1200">
                <a:solidFill>
                  <a:schemeClr val="tx1"/>
                </a:solidFill>
              </a:rPr>
              <a:t>, when damaged 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6181062-3853-53D3-4AFC-4396E97307D0}"/>
              </a:ext>
            </a:extLst>
          </p:cNvPr>
          <p:cNvSpPr/>
          <p:nvPr/>
        </p:nvSpPr>
        <p:spPr>
          <a:xfrm>
            <a:off x="2946060" y="1254043"/>
            <a:ext cx="762000" cy="342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tx1"/>
                </a:solidFill>
              </a:rPr>
              <a:t>Local </a:t>
            </a:r>
            <a:r>
              <a:rPr lang="en-IN" sz="1200" err="1">
                <a:solidFill>
                  <a:schemeClr val="tx1"/>
                </a:solidFill>
              </a:rPr>
              <a:t>kirana</a:t>
            </a:r>
            <a:r>
              <a:rPr lang="en-IN" sz="12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B2E47C-2313-C085-9BA8-84F864CE6479}"/>
              </a:ext>
            </a:extLst>
          </p:cNvPr>
          <p:cNvSpPr/>
          <p:nvPr/>
        </p:nvSpPr>
        <p:spPr>
          <a:xfrm>
            <a:off x="1821191" y="1673143"/>
            <a:ext cx="1076710" cy="342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>
                <a:solidFill>
                  <a:schemeClr val="tx1"/>
                </a:solidFill>
              </a:rPr>
              <a:t>Once in 6 months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78940D-54E5-5A9B-2A95-06E45E35F083}"/>
              </a:ext>
            </a:extLst>
          </p:cNvPr>
          <p:cNvSpPr/>
          <p:nvPr/>
        </p:nvSpPr>
        <p:spPr>
          <a:xfrm>
            <a:off x="2946060" y="1673143"/>
            <a:ext cx="762000" cy="342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tx1"/>
                </a:solidFill>
              </a:rPr>
              <a:t>Supermarket,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B03BA8-F27D-A533-D2AA-D003A6D4C9B4}"/>
              </a:ext>
            </a:extLst>
          </p:cNvPr>
          <p:cNvSpPr/>
          <p:nvPr/>
        </p:nvSpPr>
        <p:spPr>
          <a:xfrm>
            <a:off x="1821191" y="2111293"/>
            <a:ext cx="1076710" cy="342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>
                <a:solidFill>
                  <a:schemeClr val="tx1"/>
                </a:solidFill>
              </a:rPr>
              <a:t>Twice in a 15 months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E4EAC1-F184-18B2-E405-EDC66A993DF5}"/>
              </a:ext>
            </a:extLst>
          </p:cNvPr>
          <p:cNvSpPr/>
          <p:nvPr/>
        </p:nvSpPr>
        <p:spPr>
          <a:xfrm>
            <a:off x="2946060" y="2111293"/>
            <a:ext cx="762000" cy="342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tx1"/>
                </a:solidFill>
              </a:rPr>
              <a:t>Mostly online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A739F9-AEC7-64B6-002D-2A947B4FFE06}"/>
              </a:ext>
            </a:extLst>
          </p:cNvPr>
          <p:cNvSpPr/>
          <p:nvPr/>
        </p:nvSpPr>
        <p:spPr>
          <a:xfrm>
            <a:off x="1821191" y="2549443"/>
            <a:ext cx="1076710" cy="4837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>
                <a:solidFill>
                  <a:schemeClr val="tx1"/>
                </a:solidFill>
              </a:rPr>
              <a:t>Half yearly Uses electric brush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B564A4-7F62-DE8A-ACD8-F45AB312581E}"/>
              </a:ext>
            </a:extLst>
          </p:cNvPr>
          <p:cNvSpPr/>
          <p:nvPr/>
        </p:nvSpPr>
        <p:spPr>
          <a:xfrm>
            <a:off x="2946060" y="2549443"/>
            <a:ext cx="762000" cy="4837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tx1"/>
                </a:solidFill>
              </a:rPr>
              <a:t>Not fixed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4F3331A-9984-14D0-BAEE-B7795F464D7C}"/>
              </a:ext>
            </a:extLst>
          </p:cNvPr>
          <p:cNvSpPr/>
          <p:nvPr/>
        </p:nvSpPr>
        <p:spPr>
          <a:xfrm>
            <a:off x="4353577" y="2169938"/>
            <a:ext cx="119567" cy="123190"/>
          </a:xfrm>
          <a:prstGeom prst="rect">
            <a:avLst/>
          </a:prstGeom>
          <a:noFill/>
          <a:ln w="31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3B2C98-F63C-3C13-19AC-69332ACEE4F3}"/>
              </a:ext>
            </a:extLst>
          </p:cNvPr>
          <p:cNvSpPr/>
          <p:nvPr/>
        </p:nvSpPr>
        <p:spPr>
          <a:xfrm>
            <a:off x="4721517" y="1254043"/>
            <a:ext cx="1353079" cy="342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>
                <a:solidFill>
                  <a:schemeClr val="tx1"/>
                </a:solidFill>
              </a:rPr>
              <a:t>Cost, hygiene not imp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57C62-39CC-5295-70ED-7D1CF78EFA56}"/>
              </a:ext>
            </a:extLst>
          </p:cNvPr>
          <p:cNvSpPr/>
          <p:nvPr/>
        </p:nvSpPr>
        <p:spPr>
          <a:xfrm>
            <a:off x="4721517" y="1673143"/>
            <a:ext cx="1353079" cy="342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>
                <a:solidFill>
                  <a:schemeClr val="tx1"/>
                </a:solidFill>
              </a:rPr>
              <a:t> lack of credible information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F47261-339D-79EA-952E-E4A69D0DF286}"/>
              </a:ext>
            </a:extLst>
          </p:cNvPr>
          <p:cNvSpPr/>
          <p:nvPr/>
        </p:nvSpPr>
        <p:spPr>
          <a:xfrm>
            <a:off x="4721517" y="2111293"/>
            <a:ext cx="1353079" cy="342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tx1"/>
                </a:solidFill>
              </a:rPr>
              <a:t>Indifferent, </a:t>
            </a:r>
            <a:r>
              <a:rPr lang="en-IN" sz="1100" dirty="0" err="1">
                <a:solidFill>
                  <a:schemeClr val="tx1"/>
                </a:solidFill>
              </a:rPr>
              <a:t>mult</a:t>
            </a:r>
            <a:r>
              <a:rPr lang="en-IN" sz="1100" dirty="0">
                <a:solidFill>
                  <a:schemeClr val="tx1"/>
                </a:solidFill>
              </a:rPr>
              <a:t>. purchase inconvenient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CF07E45-BE20-D1CE-B610-9AE1E110BD2E}"/>
              </a:ext>
            </a:extLst>
          </p:cNvPr>
          <p:cNvSpPr/>
          <p:nvPr/>
        </p:nvSpPr>
        <p:spPr>
          <a:xfrm>
            <a:off x="4721517" y="2549442"/>
            <a:ext cx="1353079" cy="4823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>
                <a:solidFill>
                  <a:schemeClr val="tx1"/>
                </a:solidFill>
              </a:rPr>
              <a:t>Lack of endorsement by dentist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CA98F6D-3777-F207-2E6C-5CA641B616B4}"/>
              </a:ext>
            </a:extLst>
          </p:cNvPr>
          <p:cNvSpPr/>
          <p:nvPr/>
        </p:nvSpPr>
        <p:spPr>
          <a:xfrm>
            <a:off x="4501434" y="2699221"/>
            <a:ext cx="119567" cy="123190"/>
          </a:xfrm>
          <a:prstGeom prst="rect">
            <a:avLst/>
          </a:prstGeom>
          <a:noFill/>
          <a:ln w="31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70D3A25-A48D-8EF9-E630-67F8D00FBB18}"/>
              </a:ext>
            </a:extLst>
          </p:cNvPr>
          <p:cNvSpPr/>
          <p:nvPr/>
        </p:nvSpPr>
        <p:spPr>
          <a:xfrm>
            <a:off x="226449" y="2507462"/>
            <a:ext cx="5879113" cy="5994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1249E33-FA6D-BB06-EF91-15AA4C07D0D1}"/>
              </a:ext>
            </a:extLst>
          </p:cNvPr>
          <p:cNvSpPr/>
          <p:nvPr/>
        </p:nvSpPr>
        <p:spPr>
          <a:xfrm>
            <a:off x="214006" y="1633619"/>
            <a:ext cx="5879113" cy="42440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EFF6B1C9-0C0F-63E0-EDCF-69E60C452E23}"/>
              </a:ext>
            </a:extLst>
          </p:cNvPr>
          <p:cNvSpPr/>
          <p:nvPr/>
        </p:nvSpPr>
        <p:spPr>
          <a:xfrm>
            <a:off x="6254596" y="1513304"/>
            <a:ext cx="1610416" cy="10901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Need nudge to change. Use expert advice to convince. Emphasize on ease to convert  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1206CD82-1250-E327-B4CC-6470475FAE00}"/>
              </a:ext>
            </a:extLst>
          </p:cNvPr>
          <p:cNvSpPr/>
          <p:nvPr/>
        </p:nvSpPr>
        <p:spPr>
          <a:xfrm>
            <a:off x="8192385" y="1513304"/>
            <a:ext cx="1645203" cy="10901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 dirty="0">
                <a:solidFill>
                  <a:schemeClr val="tx1"/>
                </a:solidFill>
              </a:rPr>
              <a:t>They are the trendsetters. Potential to be influencers. Easiest to convert. Highlight overall benefit</a:t>
            </a: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4FA042C6-0A4A-7878-010D-C8110D16478A}"/>
              </a:ext>
            </a:extLst>
          </p:cNvPr>
          <p:cNvSpPr/>
          <p:nvPr/>
        </p:nvSpPr>
        <p:spPr>
          <a:xfrm>
            <a:off x="8192385" y="3138878"/>
            <a:ext cx="1645203" cy="10787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Attractive communication is key. </a:t>
            </a: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C3B8E2BA-3654-DD40-DCE1-B59F57B42550}"/>
              </a:ext>
            </a:extLst>
          </p:cNvPr>
          <p:cNvSpPr/>
          <p:nvPr/>
        </p:nvSpPr>
        <p:spPr>
          <a:xfrm>
            <a:off x="6267479" y="3138880"/>
            <a:ext cx="1610416" cy="107874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Barriers to conversion highest. Education is key. Price point imp. Simplify communication</a:t>
            </a: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95C23D8B-D9C0-791F-2927-E374F55F7F17}"/>
              </a:ext>
            </a:extLst>
          </p:cNvPr>
          <p:cNvSpPr/>
          <p:nvPr/>
        </p:nvSpPr>
        <p:spPr>
          <a:xfrm>
            <a:off x="353560" y="496488"/>
            <a:ext cx="5709427" cy="26745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/>
              <a:t>Customer persona </a:t>
            </a:r>
          </a:p>
        </p:txBody>
      </p:sp>
      <p:sp>
        <p:nvSpPr>
          <p:cNvPr id="1054" name="Arrow: Left-Right 1053">
            <a:extLst>
              <a:ext uri="{FF2B5EF4-FFF2-40B4-BE49-F238E27FC236}">
                <a16:creationId xmlns:a16="http://schemas.microsoft.com/office/drawing/2014/main" id="{199C8EAA-2035-8D83-A4DE-50A9517B2237}"/>
              </a:ext>
            </a:extLst>
          </p:cNvPr>
          <p:cNvSpPr/>
          <p:nvPr/>
        </p:nvSpPr>
        <p:spPr>
          <a:xfrm rot="16200000">
            <a:off x="6580109" y="2597169"/>
            <a:ext cx="2912575" cy="323175"/>
          </a:xfrm>
          <a:prstGeom prst="leftRightArrow">
            <a:avLst/>
          </a:prstGeom>
          <a:solidFill>
            <a:srgbClr val="EC56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                               Awareness </a:t>
            </a:r>
          </a:p>
        </p:txBody>
      </p:sp>
      <p:sp>
        <p:nvSpPr>
          <p:cNvPr id="1053" name="Arrow: Left-Right 1052">
            <a:extLst>
              <a:ext uri="{FF2B5EF4-FFF2-40B4-BE49-F238E27FC236}">
                <a16:creationId xmlns:a16="http://schemas.microsoft.com/office/drawing/2014/main" id="{5E1A3EDD-CE64-128A-287D-33D7CA07A0BF}"/>
              </a:ext>
            </a:extLst>
          </p:cNvPr>
          <p:cNvSpPr/>
          <p:nvPr/>
        </p:nvSpPr>
        <p:spPr>
          <a:xfrm>
            <a:off x="6269835" y="2606331"/>
            <a:ext cx="3574871" cy="363908"/>
          </a:xfrm>
          <a:prstGeom prst="leftRightArrow">
            <a:avLst/>
          </a:prstGeom>
          <a:solidFill>
            <a:srgbClr val="EC56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Willingness to change 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C53A62F4-BC68-427B-9109-6CB8615D43FF}"/>
              </a:ext>
            </a:extLst>
          </p:cNvPr>
          <p:cNvSpPr/>
          <p:nvPr/>
        </p:nvSpPr>
        <p:spPr>
          <a:xfrm rot="16200000">
            <a:off x="7808539" y="3663281"/>
            <a:ext cx="462683" cy="90554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i="1">
                <a:solidFill>
                  <a:sysClr val="windowText" lastClr="000000"/>
                </a:solidFill>
              </a:rPr>
              <a:t>LOW</a:t>
            </a: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7A00D104-29D2-ED16-BFDF-942D31A4CED1}"/>
              </a:ext>
            </a:extLst>
          </p:cNvPr>
          <p:cNvSpPr/>
          <p:nvPr/>
        </p:nvSpPr>
        <p:spPr>
          <a:xfrm rot="16200000">
            <a:off x="7805055" y="1531549"/>
            <a:ext cx="462683" cy="90554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i="1">
                <a:solidFill>
                  <a:sysClr val="windowText" lastClr="000000"/>
                </a:solidFill>
              </a:rPr>
              <a:t>HIGH</a:t>
            </a: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50396F5B-04C3-007C-B2E6-95D4526566D9}"/>
              </a:ext>
            </a:extLst>
          </p:cNvPr>
          <p:cNvSpPr/>
          <p:nvPr/>
        </p:nvSpPr>
        <p:spPr>
          <a:xfrm>
            <a:off x="6445994" y="2743008"/>
            <a:ext cx="462683" cy="90554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i="1">
                <a:solidFill>
                  <a:sysClr val="windowText" lastClr="000000"/>
                </a:solidFill>
              </a:rPr>
              <a:t>LOW</a:t>
            </a: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DA9C1211-350B-6AA3-5EF2-08FDAA76DF85}"/>
              </a:ext>
            </a:extLst>
          </p:cNvPr>
          <p:cNvSpPr/>
          <p:nvPr/>
        </p:nvSpPr>
        <p:spPr>
          <a:xfrm>
            <a:off x="9002986" y="2743008"/>
            <a:ext cx="462683" cy="90554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i="1">
                <a:solidFill>
                  <a:schemeClr val="bg2">
                    <a:lumMod val="10000"/>
                  </a:schemeClr>
                </a:solidFill>
              </a:rPr>
              <a:t>HIGH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6B9C8A9F-9BB4-37E5-F305-A59B4CDE1C9C}"/>
              </a:ext>
            </a:extLst>
          </p:cNvPr>
          <p:cNvSpPr/>
          <p:nvPr/>
        </p:nvSpPr>
        <p:spPr>
          <a:xfrm>
            <a:off x="6250409" y="1334777"/>
            <a:ext cx="1626724" cy="180643"/>
          </a:xfrm>
          <a:prstGeom prst="rect">
            <a:avLst/>
          </a:prstGeom>
          <a:solidFill>
            <a:srgbClr val="D301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/>
              <a:t>Informed sceptics</a:t>
            </a: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1AD90CB6-5B47-AD80-BC4E-C049AA437246}"/>
              </a:ext>
            </a:extLst>
          </p:cNvPr>
          <p:cNvSpPr/>
          <p:nvPr/>
        </p:nvSpPr>
        <p:spPr>
          <a:xfrm>
            <a:off x="8185266" y="1334777"/>
            <a:ext cx="1651206" cy="180643"/>
          </a:xfrm>
          <a:prstGeom prst="rect">
            <a:avLst/>
          </a:prstGeom>
          <a:solidFill>
            <a:srgbClr val="D301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/>
              <a:t>Ready adopters </a:t>
            </a:r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B18AD488-332D-72DF-6D59-5003C2F84212}"/>
              </a:ext>
            </a:extLst>
          </p:cNvPr>
          <p:cNvSpPr/>
          <p:nvPr/>
        </p:nvSpPr>
        <p:spPr>
          <a:xfrm>
            <a:off x="6250409" y="2958237"/>
            <a:ext cx="1626724" cy="180643"/>
          </a:xfrm>
          <a:prstGeom prst="rect">
            <a:avLst/>
          </a:prstGeom>
          <a:solidFill>
            <a:srgbClr val="D301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/>
              <a:t>Ignorants </a:t>
            </a:r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59DCF668-B6FA-C4F4-5133-48FE4629EE91}"/>
              </a:ext>
            </a:extLst>
          </p:cNvPr>
          <p:cNvSpPr/>
          <p:nvPr/>
        </p:nvSpPr>
        <p:spPr>
          <a:xfrm>
            <a:off x="8185266" y="2958237"/>
            <a:ext cx="1651206" cy="180643"/>
          </a:xfrm>
          <a:prstGeom prst="rect">
            <a:avLst/>
          </a:prstGeom>
          <a:solidFill>
            <a:srgbClr val="D301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/>
              <a:t>Explorers</a:t>
            </a:r>
          </a:p>
        </p:txBody>
      </p: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5FEC6A42-7863-B72B-2A2E-2E1236890D7E}"/>
              </a:ext>
            </a:extLst>
          </p:cNvPr>
          <p:cNvSpPr/>
          <p:nvPr/>
        </p:nvSpPr>
        <p:spPr>
          <a:xfrm>
            <a:off x="6284475" y="1096320"/>
            <a:ext cx="3551997" cy="2192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/>
              <a:t>Consumer segmentation </a:t>
            </a:r>
          </a:p>
        </p:txBody>
      </p:sp>
      <p:pic>
        <p:nvPicPr>
          <p:cNvPr id="1065" name="Graphic 1064" descr="Star with solid fill">
            <a:extLst>
              <a:ext uri="{FF2B5EF4-FFF2-40B4-BE49-F238E27FC236}">
                <a16:creationId xmlns:a16="http://schemas.microsoft.com/office/drawing/2014/main" id="{8BAA7486-5367-0345-957C-D28FB262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4697" y="2372041"/>
            <a:ext cx="219230" cy="219230"/>
          </a:xfrm>
          <a:prstGeom prst="rect">
            <a:avLst/>
          </a:prstGeom>
        </p:spPr>
      </p:pic>
      <p:pic>
        <p:nvPicPr>
          <p:cNvPr id="1067" name="Graphic 1066" descr="Star with solid fill">
            <a:extLst>
              <a:ext uri="{FF2B5EF4-FFF2-40B4-BE49-F238E27FC236}">
                <a16:creationId xmlns:a16="http://schemas.microsoft.com/office/drawing/2014/main" id="{858E2508-758B-A617-49DE-F52BCC309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2826" y="2372041"/>
            <a:ext cx="219230" cy="219230"/>
          </a:xfrm>
          <a:prstGeom prst="rect">
            <a:avLst/>
          </a:prstGeom>
        </p:spPr>
      </p:pic>
      <p:pic>
        <p:nvPicPr>
          <p:cNvPr id="1068" name="Graphic 1067" descr="Star with solid fill">
            <a:extLst>
              <a:ext uri="{FF2B5EF4-FFF2-40B4-BE49-F238E27FC236}">
                <a16:creationId xmlns:a16="http://schemas.microsoft.com/office/drawing/2014/main" id="{CCBB9010-E2DD-BF54-30E3-1755144C7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5575" y="2372041"/>
            <a:ext cx="219230" cy="219230"/>
          </a:xfrm>
          <a:prstGeom prst="rect">
            <a:avLst/>
          </a:prstGeom>
        </p:spPr>
      </p:pic>
      <p:pic>
        <p:nvPicPr>
          <p:cNvPr id="1069" name="Graphic 1068" descr="Star with solid fill">
            <a:extLst>
              <a:ext uri="{FF2B5EF4-FFF2-40B4-BE49-F238E27FC236}">
                <a16:creationId xmlns:a16="http://schemas.microsoft.com/office/drawing/2014/main" id="{EFB90DC0-0A70-E88B-7DB8-A798A0CEB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5358" y="2372041"/>
            <a:ext cx="219230" cy="219230"/>
          </a:xfrm>
          <a:prstGeom prst="rect">
            <a:avLst/>
          </a:prstGeom>
        </p:spPr>
      </p:pic>
      <p:pic>
        <p:nvPicPr>
          <p:cNvPr id="1070" name="Graphic 1069" descr="Star with solid fill">
            <a:extLst>
              <a:ext uri="{FF2B5EF4-FFF2-40B4-BE49-F238E27FC236}">
                <a16:creationId xmlns:a16="http://schemas.microsoft.com/office/drawing/2014/main" id="{F8970200-114A-C023-6E48-4FEE47EF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5698" y="2372041"/>
            <a:ext cx="219230" cy="219230"/>
          </a:xfrm>
          <a:prstGeom prst="rect">
            <a:avLst/>
          </a:prstGeom>
        </p:spPr>
      </p:pic>
      <p:pic>
        <p:nvPicPr>
          <p:cNvPr id="1071" name="Graphic 1070" descr="Star with solid fill">
            <a:extLst>
              <a:ext uri="{FF2B5EF4-FFF2-40B4-BE49-F238E27FC236}">
                <a16:creationId xmlns:a16="http://schemas.microsoft.com/office/drawing/2014/main" id="{79D35703-4E89-39F4-8262-05715CF24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0682" y="2372041"/>
            <a:ext cx="219230" cy="219230"/>
          </a:xfrm>
          <a:prstGeom prst="rect">
            <a:avLst/>
          </a:prstGeom>
        </p:spPr>
      </p:pic>
      <p:pic>
        <p:nvPicPr>
          <p:cNvPr id="1072" name="Graphic 1071" descr="Star with solid fill">
            <a:extLst>
              <a:ext uri="{FF2B5EF4-FFF2-40B4-BE49-F238E27FC236}">
                <a16:creationId xmlns:a16="http://schemas.microsoft.com/office/drawing/2014/main" id="{B8B3E9B5-91CD-4A44-4846-A9ED7ABFC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8811" y="2372041"/>
            <a:ext cx="219230" cy="219230"/>
          </a:xfrm>
          <a:prstGeom prst="rect">
            <a:avLst/>
          </a:prstGeom>
        </p:spPr>
      </p:pic>
      <p:pic>
        <p:nvPicPr>
          <p:cNvPr id="1073" name="Graphic 1072" descr="Star with solid fill">
            <a:extLst>
              <a:ext uri="{FF2B5EF4-FFF2-40B4-BE49-F238E27FC236}">
                <a16:creationId xmlns:a16="http://schemas.microsoft.com/office/drawing/2014/main" id="{2D3DDF0E-80F2-030C-2782-BCB59BCB0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1560" y="2372041"/>
            <a:ext cx="219230" cy="219230"/>
          </a:xfrm>
          <a:prstGeom prst="rect">
            <a:avLst/>
          </a:prstGeom>
        </p:spPr>
      </p:pic>
      <p:pic>
        <p:nvPicPr>
          <p:cNvPr id="1078" name="Graphic 1077" descr="Star with solid fill">
            <a:extLst>
              <a:ext uri="{FF2B5EF4-FFF2-40B4-BE49-F238E27FC236}">
                <a16:creationId xmlns:a16="http://schemas.microsoft.com/office/drawing/2014/main" id="{8D31A01E-59AC-7B3A-1497-A92218070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6804" y="3993215"/>
            <a:ext cx="219230" cy="219230"/>
          </a:xfrm>
          <a:prstGeom prst="rect">
            <a:avLst/>
          </a:prstGeom>
        </p:spPr>
      </p:pic>
      <p:pic>
        <p:nvPicPr>
          <p:cNvPr id="1079" name="Graphic 1078" descr="Star with solid fill">
            <a:extLst>
              <a:ext uri="{FF2B5EF4-FFF2-40B4-BE49-F238E27FC236}">
                <a16:creationId xmlns:a16="http://schemas.microsoft.com/office/drawing/2014/main" id="{CBF9BEBD-B63E-8C90-B796-416A15E6A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0109" y="3951535"/>
            <a:ext cx="219230" cy="219230"/>
          </a:xfrm>
          <a:prstGeom prst="rect">
            <a:avLst/>
          </a:prstGeom>
        </p:spPr>
      </p:pic>
      <p:pic>
        <p:nvPicPr>
          <p:cNvPr id="1080" name="Graphic 1079" descr="Star with solid fill">
            <a:extLst>
              <a:ext uri="{FF2B5EF4-FFF2-40B4-BE49-F238E27FC236}">
                <a16:creationId xmlns:a16="http://schemas.microsoft.com/office/drawing/2014/main" id="{B14A7820-151E-221F-1EB2-79843BB66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8238" y="3951535"/>
            <a:ext cx="219230" cy="219230"/>
          </a:xfrm>
          <a:prstGeom prst="rect">
            <a:avLst/>
          </a:prstGeom>
        </p:spPr>
      </p:pic>
      <p:pic>
        <p:nvPicPr>
          <p:cNvPr id="1081" name="Graphic 1080" descr="Star with solid fill">
            <a:extLst>
              <a:ext uri="{FF2B5EF4-FFF2-40B4-BE49-F238E27FC236}">
                <a16:creationId xmlns:a16="http://schemas.microsoft.com/office/drawing/2014/main" id="{C7F0A54D-8E66-9144-FACA-C54AE11EF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0987" y="3951535"/>
            <a:ext cx="219230" cy="219230"/>
          </a:xfrm>
          <a:prstGeom prst="rect">
            <a:avLst/>
          </a:prstGeom>
        </p:spPr>
      </p:pic>
      <p:sp>
        <p:nvSpPr>
          <p:cNvPr id="1082" name="Rectangle 1081">
            <a:extLst>
              <a:ext uri="{FF2B5EF4-FFF2-40B4-BE49-F238E27FC236}">
                <a16:creationId xmlns:a16="http://schemas.microsoft.com/office/drawing/2014/main" id="{C2A3DC70-E9B6-2E13-28C0-13E4BF05A964}"/>
              </a:ext>
            </a:extLst>
          </p:cNvPr>
          <p:cNvSpPr/>
          <p:nvPr/>
        </p:nvSpPr>
        <p:spPr>
          <a:xfrm>
            <a:off x="362866" y="3724705"/>
            <a:ext cx="5742696" cy="219230"/>
          </a:xfrm>
          <a:prstGeom prst="rect">
            <a:avLst/>
          </a:prstGeom>
          <a:solidFill>
            <a:srgbClr val="EC56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/>
              <a:t>Key insights </a:t>
            </a:r>
          </a:p>
        </p:txBody>
      </p:sp>
      <p:graphicFrame>
        <p:nvGraphicFramePr>
          <p:cNvPr id="1108" name="Diagram 1107">
            <a:extLst>
              <a:ext uri="{FF2B5EF4-FFF2-40B4-BE49-F238E27FC236}">
                <a16:creationId xmlns:a16="http://schemas.microsoft.com/office/drawing/2014/main" id="{82B3A097-A069-2019-2406-B0714DEEF2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286020"/>
              </p:ext>
            </p:extLst>
          </p:nvPr>
        </p:nvGraphicFramePr>
        <p:xfrm>
          <a:off x="319289" y="6396039"/>
          <a:ext cx="11872711" cy="393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16" name="Rectangle: Rounded Corners 1115">
            <a:extLst>
              <a:ext uri="{FF2B5EF4-FFF2-40B4-BE49-F238E27FC236}">
                <a16:creationId xmlns:a16="http://schemas.microsoft.com/office/drawing/2014/main" id="{708713E5-8C13-25A3-2711-6700E83DC2EE}"/>
              </a:ext>
            </a:extLst>
          </p:cNvPr>
          <p:cNvSpPr/>
          <p:nvPr/>
        </p:nvSpPr>
        <p:spPr>
          <a:xfrm>
            <a:off x="7522555" y="5588330"/>
            <a:ext cx="1749315" cy="71136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Communication towards mothers, major decision maker in the Indian household</a:t>
            </a:r>
          </a:p>
        </p:txBody>
      </p:sp>
      <p:pic>
        <p:nvPicPr>
          <p:cNvPr id="1118" name="Picture 1117">
            <a:extLst>
              <a:ext uri="{FF2B5EF4-FFF2-40B4-BE49-F238E27FC236}">
                <a16:creationId xmlns:a16="http://schemas.microsoft.com/office/drawing/2014/main" id="{522DF3FF-679C-BEB7-9084-A74B70D47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1684" y="5620533"/>
            <a:ext cx="558811" cy="55881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E40C0F-A61D-E41F-E6FA-3D31D092A3D1}"/>
              </a:ext>
            </a:extLst>
          </p:cNvPr>
          <p:cNvSpPr/>
          <p:nvPr/>
        </p:nvSpPr>
        <p:spPr>
          <a:xfrm>
            <a:off x="10127681" y="5565461"/>
            <a:ext cx="1946058" cy="71136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Dental experts and other key subject matter experts are key influencers 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2FA62A7-3E0C-EB09-DAAC-3884F43E7C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07787" y="5620533"/>
            <a:ext cx="583977" cy="5839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E49F39-0A1D-FABD-7DED-D76EC0F9F174}"/>
              </a:ext>
            </a:extLst>
          </p:cNvPr>
          <p:cNvSpPr/>
          <p:nvPr/>
        </p:nvSpPr>
        <p:spPr>
          <a:xfrm>
            <a:off x="9912096" y="1096320"/>
            <a:ext cx="2161643" cy="2192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/>
              <a:t>Order of change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429850C-1534-86D1-157F-226FBA05E12B}"/>
              </a:ext>
            </a:extLst>
          </p:cNvPr>
          <p:cNvSpPr/>
          <p:nvPr/>
        </p:nvSpPr>
        <p:spPr>
          <a:xfrm>
            <a:off x="6284476" y="513857"/>
            <a:ext cx="5789264" cy="462060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>
                <a:solidFill>
                  <a:schemeClr val="tx1"/>
                </a:solidFill>
              </a:rPr>
              <a:t>we have used typical buyer personas to create customer segmentation  to find out the ease of change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D541B4C-1517-200C-C1F3-E74057D91432}"/>
              </a:ext>
            </a:extLst>
          </p:cNvPr>
          <p:cNvSpPr/>
          <p:nvPr/>
        </p:nvSpPr>
        <p:spPr>
          <a:xfrm>
            <a:off x="9912096" y="1413573"/>
            <a:ext cx="2161643" cy="342900"/>
          </a:xfrm>
          <a:prstGeom prst="rect">
            <a:avLst/>
          </a:prstGeom>
          <a:noFill/>
          <a:ln w="285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tx1"/>
                </a:solidFill>
              </a:rPr>
              <a:t>Ready adopter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6EC04B8-BFB3-A147-D781-333640B77FB7}"/>
              </a:ext>
            </a:extLst>
          </p:cNvPr>
          <p:cNvSpPr/>
          <p:nvPr/>
        </p:nvSpPr>
        <p:spPr>
          <a:xfrm>
            <a:off x="9912096" y="2192718"/>
            <a:ext cx="2161643" cy="342900"/>
          </a:xfrm>
          <a:prstGeom prst="rect">
            <a:avLst/>
          </a:prstGeom>
          <a:noFill/>
          <a:ln w="285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tx1"/>
                </a:solidFill>
              </a:rPr>
              <a:t>Informed sceptic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A01D204-28C8-4D5D-32E9-4469865071D8}"/>
              </a:ext>
            </a:extLst>
          </p:cNvPr>
          <p:cNvSpPr/>
          <p:nvPr/>
        </p:nvSpPr>
        <p:spPr>
          <a:xfrm>
            <a:off x="9912096" y="3012041"/>
            <a:ext cx="2161643" cy="342900"/>
          </a:xfrm>
          <a:prstGeom prst="rect">
            <a:avLst/>
          </a:prstGeom>
          <a:noFill/>
          <a:ln w="285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tx1"/>
                </a:solidFill>
              </a:rPr>
              <a:t>Explorers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2A5107E-8E71-2B65-A183-00C29ABA5231}"/>
              </a:ext>
            </a:extLst>
          </p:cNvPr>
          <p:cNvSpPr/>
          <p:nvPr/>
        </p:nvSpPr>
        <p:spPr>
          <a:xfrm>
            <a:off x="9912096" y="3850221"/>
            <a:ext cx="2161643" cy="342900"/>
          </a:xfrm>
          <a:prstGeom prst="rect">
            <a:avLst/>
          </a:prstGeom>
          <a:noFill/>
          <a:ln w="28575"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err="1">
                <a:solidFill>
                  <a:schemeClr val="tx1"/>
                </a:solidFill>
              </a:rPr>
              <a:t>Ignorants</a:t>
            </a:r>
            <a:endParaRPr lang="en-IN" sz="1600">
              <a:solidFill>
                <a:schemeClr val="tx1"/>
              </a:solidFill>
            </a:endParaRPr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3A4DA094-EB7B-0820-0819-AB0058717451}"/>
              </a:ext>
            </a:extLst>
          </p:cNvPr>
          <p:cNvSpPr/>
          <p:nvPr/>
        </p:nvSpPr>
        <p:spPr>
          <a:xfrm>
            <a:off x="10834123" y="1802993"/>
            <a:ext cx="270758" cy="342900"/>
          </a:xfrm>
          <a:prstGeom prst="downArrow">
            <a:avLst/>
          </a:prstGeom>
          <a:solidFill>
            <a:srgbClr val="9501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A693C90C-FE4F-BD97-A1EE-689158DBDFE3}"/>
              </a:ext>
            </a:extLst>
          </p:cNvPr>
          <p:cNvSpPr/>
          <p:nvPr/>
        </p:nvSpPr>
        <p:spPr>
          <a:xfrm>
            <a:off x="10834123" y="2596403"/>
            <a:ext cx="270758" cy="342900"/>
          </a:xfrm>
          <a:prstGeom prst="downArrow">
            <a:avLst/>
          </a:prstGeom>
          <a:solidFill>
            <a:srgbClr val="9501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3F870615-7449-BD69-955B-E5CF5E8EC470}"/>
              </a:ext>
            </a:extLst>
          </p:cNvPr>
          <p:cNvSpPr/>
          <p:nvPr/>
        </p:nvSpPr>
        <p:spPr>
          <a:xfrm>
            <a:off x="10834123" y="3438210"/>
            <a:ext cx="270758" cy="342900"/>
          </a:xfrm>
          <a:prstGeom prst="downArrow">
            <a:avLst/>
          </a:prstGeom>
          <a:solidFill>
            <a:srgbClr val="9501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5BA79B63-BF7F-E320-8E84-D3D2842558D0}"/>
              </a:ext>
            </a:extLst>
          </p:cNvPr>
          <p:cNvSpPr/>
          <p:nvPr/>
        </p:nvSpPr>
        <p:spPr>
          <a:xfrm>
            <a:off x="1059179" y="4242800"/>
            <a:ext cx="869667" cy="42922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Children &lt;5 years 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7AE76CE8-79A5-1A2C-190B-9BECDA6B1468}"/>
              </a:ext>
            </a:extLst>
          </p:cNvPr>
          <p:cNvSpPr/>
          <p:nvPr/>
        </p:nvSpPr>
        <p:spPr>
          <a:xfrm>
            <a:off x="3463785" y="3998396"/>
            <a:ext cx="1039831" cy="219230"/>
          </a:xfrm>
          <a:prstGeom prst="rect">
            <a:avLst/>
          </a:prstGeom>
          <a:solidFill>
            <a:srgbClr val="EC56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/>
              <a:t>decisionmaker 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D33B81FA-8FFA-8826-7953-914B3132977B}"/>
              </a:ext>
            </a:extLst>
          </p:cNvPr>
          <p:cNvSpPr/>
          <p:nvPr/>
        </p:nvSpPr>
        <p:spPr>
          <a:xfrm>
            <a:off x="1059178" y="3998396"/>
            <a:ext cx="870791" cy="219230"/>
          </a:xfrm>
          <a:prstGeom prst="rect">
            <a:avLst/>
          </a:prstGeom>
          <a:solidFill>
            <a:srgbClr val="EC56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/>
              <a:t>Consumer </a:t>
            </a:r>
          </a:p>
        </p:txBody>
      </p:sp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3D0E1195-45DC-7388-D2B3-CABC16B03437}"/>
              </a:ext>
            </a:extLst>
          </p:cNvPr>
          <p:cNvSpPr/>
          <p:nvPr/>
        </p:nvSpPr>
        <p:spPr>
          <a:xfrm>
            <a:off x="3461445" y="4242800"/>
            <a:ext cx="1039831" cy="42922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 b="1">
                <a:solidFill>
                  <a:schemeClr val="tx1"/>
                </a:solidFill>
              </a:rPr>
              <a:t>Mothers/ parents 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48532A63-B092-A4E4-1F24-65FF81AB77A8}"/>
              </a:ext>
            </a:extLst>
          </p:cNvPr>
          <p:cNvSpPr/>
          <p:nvPr/>
        </p:nvSpPr>
        <p:spPr>
          <a:xfrm>
            <a:off x="2000588" y="3998396"/>
            <a:ext cx="1402324" cy="219230"/>
          </a:xfrm>
          <a:prstGeom prst="rect">
            <a:avLst/>
          </a:prstGeom>
          <a:solidFill>
            <a:srgbClr val="EC56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/>
              <a:t> influence</a:t>
            </a:r>
          </a:p>
        </p:txBody>
      </p:sp>
      <p:sp>
        <p:nvSpPr>
          <p:cNvPr id="1030" name="Rectangle: Rounded Corners 1029">
            <a:extLst>
              <a:ext uri="{FF2B5EF4-FFF2-40B4-BE49-F238E27FC236}">
                <a16:creationId xmlns:a16="http://schemas.microsoft.com/office/drawing/2014/main" id="{9C97D445-8056-B87C-FE66-E458B18305E9}"/>
              </a:ext>
            </a:extLst>
          </p:cNvPr>
          <p:cNvSpPr/>
          <p:nvPr/>
        </p:nvSpPr>
        <p:spPr>
          <a:xfrm>
            <a:off x="2008269" y="4242800"/>
            <a:ext cx="1402324" cy="42922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None 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CB05DD0-0117-4ED1-A94C-7DDEC4223FC0}"/>
              </a:ext>
            </a:extLst>
          </p:cNvPr>
          <p:cNvSpPr/>
          <p:nvPr/>
        </p:nvSpPr>
        <p:spPr>
          <a:xfrm>
            <a:off x="362866" y="3189770"/>
            <a:ext cx="1342891" cy="45953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/>
              <a:t>Major barriers </a:t>
            </a:r>
          </a:p>
        </p:txBody>
      </p:sp>
      <p:sp>
        <p:nvSpPr>
          <p:cNvPr id="1032" name="Rectangle: Rounded Corners 1031">
            <a:extLst>
              <a:ext uri="{FF2B5EF4-FFF2-40B4-BE49-F238E27FC236}">
                <a16:creationId xmlns:a16="http://schemas.microsoft.com/office/drawing/2014/main" id="{B8016B54-AD0D-AB24-05B5-64F92CFE7CEC}"/>
              </a:ext>
            </a:extLst>
          </p:cNvPr>
          <p:cNvSpPr/>
          <p:nvPr/>
        </p:nvSpPr>
        <p:spPr>
          <a:xfrm>
            <a:off x="1059179" y="4741029"/>
            <a:ext cx="869667" cy="51762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Teens </a:t>
            </a:r>
          </a:p>
        </p:txBody>
      </p:sp>
      <p:sp>
        <p:nvSpPr>
          <p:cNvPr id="1033" name="Rectangle: Rounded Corners 1032">
            <a:extLst>
              <a:ext uri="{FF2B5EF4-FFF2-40B4-BE49-F238E27FC236}">
                <a16:creationId xmlns:a16="http://schemas.microsoft.com/office/drawing/2014/main" id="{8075C920-0E62-DAA4-1DF5-89A532E39488}"/>
              </a:ext>
            </a:extLst>
          </p:cNvPr>
          <p:cNvSpPr/>
          <p:nvPr/>
        </p:nvSpPr>
        <p:spPr>
          <a:xfrm>
            <a:off x="3462167" y="4754934"/>
            <a:ext cx="1039267" cy="51762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 b="1">
                <a:solidFill>
                  <a:schemeClr val="tx1"/>
                </a:solidFill>
              </a:rPr>
              <a:t>Mothers/ parents  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7435126E-3AA0-C037-74E9-F898627D84B4}"/>
              </a:ext>
            </a:extLst>
          </p:cNvPr>
          <p:cNvSpPr/>
          <p:nvPr/>
        </p:nvSpPr>
        <p:spPr>
          <a:xfrm>
            <a:off x="4576065" y="3998396"/>
            <a:ext cx="1518994" cy="219230"/>
          </a:xfrm>
          <a:prstGeom prst="rect">
            <a:avLst/>
          </a:prstGeom>
          <a:solidFill>
            <a:srgbClr val="EC56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/>
              <a:t>Influence </a:t>
            </a: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C19C1894-6693-173F-E3BC-B5188542DBA3}"/>
              </a:ext>
            </a:extLst>
          </p:cNvPr>
          <p:cNvSpPr/>
          <p:nvPr/>
        </p:nvSpPr>
        <p:spPr>
          <a:xfrm>
            <a:off x="4571751" y="4270783"/>
            <a:ext cx="1539901" cy="429222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Dentist, reliable source </a:t>
            </a:r>
          </a:p>
        </p:txBody>
      </p:sp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D48EA135-5B90-7D3F-166D-DC8041D52BC0}"/>
              </a:ext>
            </a:extLst>
          </p:cNvPr>
          <p:cNvSpPr/>
          <p:nvPr/>
        </p:nvSpPr>
        <p:spPr>
          <a:xfrm>
            <a:off x="2000588" y="4741029"/>
            <a:ext cx="1411701" cy="51762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peers, advertisement, social media</a:t>
            </a:r>
          </a:p>
        </p:txBody>
      </p:sp>
      <p:sp>
        <p:nvSpPr>
          <p:cNvPr id="1037" name="Rectangle: Rounded Corners 1036">
            <a:extLst>
              <a:ext uri="{FF2B5EF4-FFF2-40B4-BE49-F238E27FC236}">
                <a16:creationId xmlns:a16="http://schemas.microsoft.com/office/drawing/2014/main" id="{C8400B9D-70D8-4D9A-0686-EF1D5109F3E7}"/>
              </a:ext>
            </a:extLst>
          </p:cNvPr>
          <p:cNvSpPr/>
          <p:nvPr/>
        </p:nvSpPr>
        <p:spPr>
          <a:xfrm>
            <a:off x="4571751" y="4771572"/>
            <a:ext cx="1539901" cy="50782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Dentist, reliable source </a:t>
            </a:r>
          </a:p>
        </p:txBody>
      </p:sp>
      <p:sp>
        <p:nvSpPr>
          <p:cNvPr id="1038" name="Rectangle: Rounded Corners 1037">
            <a:extLst>
              <a:ext uri="{FF2B5EF4-FFF2-40B4-BE49-F238E27FC236}">
                <a16:creationId xmlns:a16="http://schemas.microsoft.com/office/drawing/2014/main" id="{A09F4331-5D68-98BC-7EFA-1C1499941AC6}"/>
              </a:ext>
            </a:extLst>
          </p:cNvPr>
          <p:cNvSpPr/>
          <p:nvPr/>
        </p:nvSpPr>
        <p:spPr>
          <a:xfrm>
            <a:off x="1059179" y="5296394"/>
            <a:ext cx="869667" cy="51762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Adults  </a:t>
            </a:r>
          </a:p>
        </p:txBody>
      </p:sp>
      <p:sp>
        <p:nvSpPr>
          <p:cNvPr id="1039" name="Rectangle: Rounded Corners 1038">
            <a:extLst>
              <a:ext uri="{FF2B5EF4-FFF2-40B4-BE49-F238E27FC236}">
                <a16:creationId xmlns:a16="http://schemas.microsoft.com/office/drawing/2014/main" id="{04121EC1-4D88-D469-12F1-BCB539F8F79A}"/>
              </a:ext>
            </a:extLst>
          </p:cNvPr>
          <p:cNvSpPr/>
          <p:nvPr/>
        </p:nvSpPr>
        <p:spPr>
          <a:xfrm>
            <a:off x="2000588" y="5301671"/>
            <a:ext cx="1411701" cy="51762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advertisement, brand loyalty, print media, dentist</a:t>
            </a:r>
          </a:p>
        </p:txBody>
      </p:sp>
      <p:sp>
        <p:nvSpPr>
          <p:cNvPr id="1040" name="Rectangle: Rounded Corners 1039">
            <a:extLst>
              <a:ext uri="{FF2B5EF4-FFF2-40B4-BE49-F238E27FC236}">
                <a16:creationId xmlns:a16="http://schemas.microsoft.com/office/drawing/2014/main" id="{9844ED29-C3C0-D837-1E24-DFDE68522D3A}"/>
              </a:ext>
            </a:extLst>
          </p:cNvPr>
          <p:cNvSpPr/>
          <p:nvPr/>
        </p:nvSpPr>
        <p:spPr>
          <a:xfrm>
            <a:off x="3462167" y="5313352"/>
            <a:ext cx="1039267" cy="51762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Consumer themselves </a:t>
            </a:r>
          </a:p>
        </p:txBody>
      </p:sp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4E747386-3612-3A90-038F-406DBDFFE7D5}"/>
              </a:ext>
            </a:extLst>
          </p:cNvPr>
          <p:cNvSpPr/>
          <p:nvPr/>
        </p:nvSpPr>
        <p:spPr>
          <a:xfrm>
            <a:off x="4573335" y="5328360"/>
            <a:ext cx="1532228" cy="50261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100">
                <a:solidFill>
                  <a:schemeClr val="tx1"/>
                </a:solidFill>
              </a:rPr>
              <a:t>advertisement, brand loyalty, print media, dentist</a:t>
            </a:r>
          </a:p>
        </p:txBody>
      </p:sp>
      <p:sp>
        <p:nvSpPr>
          <p:cNvPr id="1047" name="Rectangle: Rounded Corners 1046">
            <a:extLst>
              <a:ext uri="{FF2B5EF4-FFF2-40B4-BE49-F238E27FC236}">
                <a16:creationId xmlns:a16="http://schemas.microsoft.com/office/drawing/2014/main" id="{F368889B-CACE-58CC-81F5-EEED9772F43D}"/>
              </a:ext>
            </a:extLst>
          </p:cNvPr>
          <p:cNvSpPr/>
          <p:nvPr/>
        </p:nvSpPr>
        <p:spPr>
          <a:xfrm>
            <a:off x="1059179" y="5857676"/>
            <a:ext cx="869667" cy="51762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Orthodontic patients   </a:t>
            </a:r>
          </a:p>
        </p:txBody>
      </p:sp>
      <p:sp>
        <p:nvSpPr>
          <p:cNvPr id="1049" name="Isosceles Triangle 1048">
            <a:extLst>
              <a:ext uri="{FF2B5EF4-FFF2-40B4-BE49-F238E27FC236}">
                <a16:creationId xmlns:a16="http://schemas.microsoft.com/office/drawing/2014/main" id="{E23EAD8C-9268-A832-7D07-779965AE56B9}"/>
              </a:ext>
            </a:extLst>
          </p:cNvPr>
          <p:cNvSpPr/>
          <p:nvPr/>
        </p:nvSpPr>
        <p:spPr>
          <a:xfrm rot="5400000">
            <a:off x="6110678" y="5261199"/>
            <a:ext cx="684318" cy="370717"/>
          </a:xfrm>
          <a:prstGeom prst="triangle">
            <a:avLst/>
          </a:prstGeom>
          <a:solidFill>
            <a:srgbClr val="9501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5F2380FD-8E13-ADB9-48BD-4930EBFC095F}"/>
              </a:ext>
            </a:extLst>
          </p:cNvPr>
          <p:cNvSpPr/>
          <p:nvPr/>
        </p:nvSpPr>
        <p:spPr>
          <a:xfrm>
            <a:off x="6284475" y="4356447"/>
            <a:ext cx="5789264" cy="2192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/>
              <a:t>Key Insights</a:t>
            </a:r>
          </a:p>
        </p:txBody>
      </p:sp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B59202E8-296D-812F-17DA-62FB4E27A061}"/>
              </a:ext>
            </a:extLst>
          </p:cNvPr>
          <p:cNvSpPr/>
          <p:nvPr/>
        </p:nvSpPr>
        <p:spPr>
          <a:xfrm>
            <a:off x="2008269" y="5857676"/>
            <a:ext cx="1394643" cy="51762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Dentist and past experience </a:t>
            </a:r>
          </a:p>
        </p:txBody>
      </p:sp>
      <p:sp>
        <p:nvSpPr>
          <p:cNvPr id="1052" name="Rectangle: Rounded Corners 1051">
            <a:extLst>
              <a:ext uri="{FF2B5EF4-FFF2-40B4-BE49-F238E27FC236}">
                <a16:creationId xmlns:a16="http://schemas.microsoft.com/office/drawing/2014/main" id="{7B44811C-B705-0DD2-A315-6F0C3CC56E78}"/>
              </a:ext>
            </a:extLst>
          </p:cNvPr>
          <p:cNvSpPr/>
          <p:nvPr/>
        </p:nvSpPr>
        <p:spPr>
          <a:xfrm>
            <a:off x="4571751" y="5879946"/>
            <a:ext cx="1521368" cy="49535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 b="1">
                <a:solidFill>
                  <a:schemeClr val="tx1"/>
                </a:solidFill>
              </a:rPr>
              <a:t>Dentist and past experience </a:t>
            </a:r>
          </a:p>
        </p:txBody>
      </p:sp>
      <p:sp>
        <p:nvSpPr>
          <p:cNvPr id="1055" name="Rectangle: Rounded Corners 1054">
            <a:extLst>
              <a:ext uri="{FF2B5EF4-FFF2-40B4-BE49-F238E27FC236}">
                <a16:creationId xmlns:a16="http://schemas.microsoft.com/office/drawing/2014/main" id="{49689784-D9D3-AB9E-8BDB-442475E9A5E2}"/>
              </a:ext>
            </a:extLst>
          </p:cNvPr>
          <p:cNvSpPr/>
          <p:nvPr/>
        </p:nvSpPr>
        <p:spPr>
          <a:xfrm>
            <a:off x="3462167" y="5879880"/>
            <a:ext cx="1039267" cy="49542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Consumer themselves </a:t>
            </a:r>
          </a:p>
        </p:txBody>
      </p:sp>
      <p:sp>
        <p:nvSpPr>
          <p:cNvPr id="1064" name="Rectangle: Rounded Corners 1063">
            <a:extLst>
              <a:ext uri="{FF2B5EF4-FFF2-40B4-BE49-F238E27FC236}">
                <a16:creationId xmlns:a16="http://schemas.microsoft.com/office/drawing/2014/main" id="{7993B4E6-8911-D082-9986-B4A1B0922A17}"/>
              </a:ext>
            </a:extLst>
          </p:cNvPr>
          <p:cNvSpPr/>
          <p:nvPr/>
        </p:nvSpPr>
        <p:spPr>
          <a:xfrm>
            <a:off x="6794022" y="4715983"/>
            <a:ext cx="5279717" cy="711364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Consumers and buyers are not the same, especially in the younger age group. Hence the targeted behaviour change should be towards the </a:t>
            </a:r>
            <a:r>
              <a:rPr lang="en-IN" sz="1200" b="1">
                <a:solidFill>
                  <a:schemeClr val="tx1"/>
                </a:solidFill>
              </a:rPr>
              <a:t>key decision makers </a:t>
            </a:r>
          </a:p>
        </p:txBody>
      </p:sp>
      <p:pic>
        <p:nvPicPr>
          <p:cNvPr id="1074" name="Picture 1073">
            <a:extLst>
              <a:ext uri="{FF2B5EF4-FFF2-40B4-BE49-F238E27FC236}">
                <a16:creationId xmlns:a16="http://schemas.microsoft.com/office/drawing/2014/main" id="{FB626AC4-02EF-5CA7-07CC-A1C4072173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263" y="4141537"/>
            <a:ext cx="599492" cy="599492"/>
          </a:xfrm>
          <a:prstGeom prst="rect">
            <a:avLst/>
          </a:prstGeom>
        </p:spPr>
      </p:pic>
      <p:pic>
        <p:nvPicPr>
          <p:cNvPr id="1076" name="Picture 1075">
            <a:extLst>
              <a:ext uri="{FF2B5EF4-FFF2-40B4-BE49-F238E27FC236}">
                <a16:creationId xmlns:a16="http://schemas.microsoft.com/office/drawing/2014/main" id="{D473BDEE-216C-E1D4-76D8-28D835ACE6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30" y="4764726"/>
            <a:ext cx="521511" cy="521511"/>
          </a:xfrm>
          <a:prstGeom prst="rect">
            <a:avLst/>
          </a:prstGeom>
        </p:spPr>
      </p:pic>
      <p:pic>
        <p:nvPicPr>
          <p:cNvPr id="1083" name="Picture 1082">
            <a:extLst>
              <a:ext uri="{FF2B5EF4-FFF2-40B4-BE49-F238E27FC236}">
                <a16:creationId xmlns:a16="http://schemas.microsoft.com/office/drawing/2014/main" id="{1C8CFB9D-1BCA-B06C-F39E-2DD005F745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410" y="5308924"/>
            <a:ext cx="558811" cy="558811"/>
          </a:xfrm>
          <a:prstGeom prst="rect">
            <a:avLst/>
          </a:prstGeom>
        </p:spPr>
      </p:pic>
      <p:pic>
        <p:nvPicPr>
          <p:cNvPr id="1085" name="Picture 1084">
            <a:extLst>
              <a:ext uri="{FF2B5EF4-FFF2-40B4-BE49-F238E27FC236}">
                <a16:creationId xmlns:a16="http://schemas.microsoft.com/office/drawing/2014/main" id="{F46FFDF0-9AE8-855C-3309-CECBA7F2C4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1328" y="5853653"/>
            <a:ext cx="511107" cy="5111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120A20-730E-59AB-71C1-F09F26EB8F6C}"/>
              </a:ext>
            </a:extLst>
          </p:cNvPr>
          <p:cNvSpPr/>
          <p:nvPr/>
        </p:nvSpPr>
        <p:spPr>
          <a:xfrm>
            <a:off x="1823114" y="3189770"/>
            <a:ext cx="1342891" cy="459535"/>
          </a:xfrm>
          <a:prstGeom prst="rect">
            <a:avLst/>
          </a:prstGeom>
          <a:noFill/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solidFill>
                  <a:schemeClr val="tx1"/>
                </a:solidFill>
              </a:rPr>
              <a:t>indifference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578AA52-8AC0-64F5-1AAF-02DE6EF9E0CE}"/>
              </a:ext>
            </a:extLst>
          </p:cNvPr>
          <p:cNvSpPr/>
          <p:nvPr/>
        </p:nvSpPr>
        <p:spPr>
          <a:xfrm>
            <a:off x="3282713" y="3189770"/>
            <a:ext cx="1342891" cy="459535"/>
          </a:xfrm>
          <a:prstGeom prst="rect">
            <a:avLst/>
          </a:prstGeom>
          <a:noFill/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solidFill>
                  <a:schemeClr val="tx1"/>
                </a:solidFill>
              </a:rPr>
              <a:t>Lack of credible information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7A484D-F459-2638-A4F4-9C08EE4908B7}"/>
              </a:ext>
            </a:extLst>
          </p:cNvPr>
          <p:cNvSpPr/>
          <p:nvPr/>
        </p:nvSpPr>
        <p:spPr>
          <a:xfrm>
            <a:off x="4761962" y="3189770"/>
            <a:ext cx="1342891" cy="459535"/>
          </a:xfrm>
          <a:prstGeom prst="rect">
            <a:avLst/>
          </a:prstGeom>
          <a:noFill/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err="1">
                <a:solidFill>
                  <a:schemeClr val="tx1"/>
                </a:solidFill>
              </a:rPr>
              <a:t>inconvinience</a:t>
            </a:r>
            <a:endParaRPr lang="en-IN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60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404141-DCEB-303D-D673-12EA86DECA5A}"/>
              </a:ext>
            </a:extLst>
          </p:cNvPr>
          <p:cNvCxnSpPr/>
          <p:nvPr/>
        </p:nvCxnSpPr>
        <p:spPr>
          <a:xfrm>
            <a:off x="0" y="429491"/>
            <a:ext cx="12192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lgate Logo, symbol, meaning, history, PNG, brand">
            <a:extLst>
              <a:ext uri="{FF2B5EF4-FFF2-40B4-BE49-F238E27FC236}">
                <a16:creationId xmlns:a16="http://schemas.microsoft.com/office/drawing/2014/main" id="{97A2F529-2045-04EB-F30C-4DA134289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4" r="1272" b="13865"/>
          <a:stretch/>
        </p:blipFill>
        <p:spPr bwMode="auto">
          <a:xfrm>
            <a:off x="11418391" y="41566"/>
            <a:ext cx="732043" cy="31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5A63137D-BE05-2C79-B42E-8776036F0BF1}"/>
              </a:ext>
            </a:extLst>
          </p:cNvPr>
          <p:cNvSpPr/>
          <p:nvPr/>
        </p:nvSpPr>
        <p:spPr>
          <a:xfrm>
            <a:off x="2845688" y="822648"/>
            <a:ext cx="2333327" cy="26745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Current scenario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9095EA-9C24-07EF-2FEF-238422ACF0A0}"/>
              </a:ext>
            </a:extLst>
          </p:cNvPr>
          <p:cNvSpPr/>
          <p:nvPr/>
        </p:nvSpPr>
        <p:spPr>
          <a:xfrm>
            <a:off x="6333847" y="800547"/>
            <a:ext cx="2511045" cy="267458"/>
          </a:xfrm>
          <a:prstGeom prst="rect">
            <a:avLst/>
          </a:prstGeom>
          <a:solidFill>
            <a:srgbClr val="FBD9DD"/>
          </a:solidFill>
          <a:ln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chemeClr val="tx1"/>
                </a:solidFill>
              </a:rPr>
              <a:t>Existing habit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A6B4FA-A385-1CE0-FB5D-AC1DCF93C708}"/>
              </a:ext>
            </a:extLst>
          </p:cNvPr>
          <p:cNvSpPr/>
          <p:nvPr/>
        </p:nvSpPr>
        <p:spPr>
          <a:xfrm>
            <a:off x="514739" y="5906317"/>
            <a:ext cx="1206965" cy="3655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/>
              <a:t>Building Awareness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6913DD-4E8D-9E67-785C-91764A3D6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659" y="6008947"/>
            <a:ext cx="146411" cy="1464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C96073-C408-D2F5-E68C-D1B504A8B899}"/>
              </a:ext>
            </a:extLst>
          </p:cNvPr>
          <p:cNvSpPr/>
          <p:nvPr/>
        </p:nvSpPr>
        <p:spPr>
          <a:xfrm>
            <a:off x="1946656" y="5906317"/>
            <a:ext cx="1079128" cy="36557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/>
              <a:t>Product innovation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326796-7DA5-A262-34C2-FF46E0B5C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8956" y="5992876"/>
            <a:ext cx="129088" cy="1290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F811464-5615-93E7-33D8-077BD85C677E}"/>
              </a:ext>
            </a:extLst>
          </p:cNvPr>
          <p:cNvSpPr/>
          <p:nvPr/>
        </p:nvSpPr>
        <p:spPr>
          <a:xfrm>
            <a:off x="3322659" y="5906317"/>
            <a:ext cx="1485295" cy="365570"/>
          </a:xfrm>
          <a:prstGeom prst="rect">
            <a:avLst/>
          </a:prstGeom>
          <a:solidFill>
            <a:srgbClr val="E325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/>
              <a:t>Changing habit 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226E9C1-B9FC-E8F5-E49F-C72871FFC5DE}"/>
              </a:ext>
            </a:extLst>
          </p:cNvPr>
          <p:cNvSpPr/>
          <p:nvPr/>
        </p:nvSpPr>
        <p:spPr>
          <a:xfrm rot="5400000">
            <a:off x="4822703" y="5991169"/>
            <a:ext cx="246381" cy="181968"/>
          </a:xfrm>
          <a:prstGeom prst="triangle">
            <a:avLst/>
          </a:prstGeom>
          <a:solidFill>
            <a:srgbClr val="D301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2E86DA-A7CC-AD62-DF8A-52A32E1005F0}"/>
              </a:ext>
            </a:extLst>
          </p:cNvPr>
          <p:cNvSpPr/>
          <p:nvPr/>
        </p:nvSpPr>
        <p:spPr>
          <a:xfrm>
            <a:off x="5083832" y="5906317"/>
            <a:ext cx="933979" cy="365570"/>
          </a:xfrm>
          <a:prstGeom prst="rect">
            <a:avLst/>
          </a:prstGeom>
          <a:solidFill>
            <a:srgbClr val="E325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/>
              <a:t>Social norm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5659C7-9671-D317-B185-A83C6E250070}"/>
              </a:ext>
            </a:extLst>
          </p:cNvPr>
          <p:cNvSpPr/>
          <p:nvPr/>
        </p:nvSpPr>
        <p:spPr>
          <a:xfrm>
            <a:off x="6333847" y="1165330"/>
            <a:ext cx="2511045" cy="549589"/>
          </a:xfrm>
          <a:prstGeom prst="rect">
            <a:avLst/>
          </a:prstGeom>
          <a:noFill/>
          <a:ln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People don’t change their toothbrush until they see </a:t>
            </a:r>
            <a:r>
              <a:rPr lang="en-IN" sz="1200" b="1">
                <a:solidFill>
                  <a:schemeClr val="tx1"/>
                </a:solidFill>
              </a:rPr>
              <a:t>major visible change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5F780C-F0C6-9B23-1C6A-E96096D9FE17}"/>
              </a:ext>
            </a:extLst>
          </p:cNvPr>
          <p:cNvSpPr/>
          <p:nvPr/>
        </p:nvSpPr>
        <p:spPr>
          <a:xfrm>
            <a:off x="9761207" y="794776"/>
            <a:ext cx="2073503" cy="272907"/>
          </a:xfrm>
          <a:prstGeom prst="rect">
            <a:avLst/>
          </a:prstGeom>
          <a:noFill/>
          <a:ln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solidFill>
                  <a:schemeClr val="tx1"/>
                </a:solidFill>
              </a:rPr>
              <a:t>Lack of awareness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10FB10-9362-F83C-9BA4-64B56CE57303}"/>
              </a:ext>
            </a:extLst>
          </p:cNvPr>
          <p:cNvSpPr/>
          <p:nvPr/>
        </p:nvSpPr>
        <p:spPr>
          <a:xfrm rot="16200000">
            <a:off x="8303397" y="1437381"/>
            <a:ext cx="1563973" cy="267458"/>
          </a:xfrm>
          <a:prstGeom prst="rect">
            <a:avLst/>
          </a:prstGeom>
          <a:solidFill>
            <a:srgbClr val="D3010E"/>
          </a:solidFill>
          <a:ln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solidFill>
                  <a:schemeClr val="bg1"/>
                </a:solidFill>
              </a:rPr>
              <a:t>WHY?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3C7D61-0F2F-B9B7-72F2-A7B4BAB606B7}"/>
              </a:ext>
            </a:extLst>
          </p:cNvPr>
          <p:cNvSpPr/>
          <p:nvPr/>
        </p:nvSpPr>
        <p:spPr>
          <a:xfrm>
            <a:off x="9761812" y="1153314"/>
            <a:ext cx="2073503" cy="249176"/>
          </a:xfrm>
          <a:prstGeom prst="rect">
            <a:avLst/>
          </a:prstGeom>
          <a:noFill/>
          <a:ln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solidFill>
                  <a:schemeClr val="tx1"/>
                </a:solidFill>
              </a:rPr>
              <a:t>No visible cue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B604EE-8F10-E160-1A77-EE677E2E3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873" y="2949599"/>
            <a:ext cx="297618" cy="29761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C4CBA98-EB2B-A074-902F-1311645F5727}"/>
              </a:ext>
            </a:extLst>
          </p:cNvPr>
          <p:cNvSpPr/>
          <p:nvPr/>
        </p:nvSpPr>
        <p:spPr>
          <a:xfrm>
            <a:off x="6340446" y="2405402"/>
            <a:ext cx="2511045" cy="22856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/>
              <a:t>Product innovation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1E3C31-C4C7-7F99-7601-ADA704462B04}"/>
              </a:ext>
            </a:extLst>
          </p:cNvPr>
          <p:cNvSpPr/>
          <p:nvPr/>
        </p:nvSpPr>
        <p:spPr>
          <a:xfrm>
            <a:off x="9332473" y="2405401"/>
            <a:ext cx="2511045" cy="23995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/>
              <a:t>Building the new narrative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D75449-2FAA-F0F5-8148-FD5FF62676C2}"/>
              </a:ext>
            </a:extLst>
          </p:cNvPr>
          <p:cNvSpPr/>
          <p:nvPr/>
        </p:nvSpPr>
        <p:spPr>
          <a:xfrm>
            <a:off x="6333847" y="2695298"/>
            <a:ext cx="2511045" cy="1186257"/>
          </a:xfrm>
          <a:prstGeom prst="rect">
            <a:avLst/>
          </a:prstGeom>
          <a:noFill/>
          <a:ln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Colour changing toothbrush to tell the consumer that it is time to change the toothbrush</a:t>
            </a:r>
          </a:p>
          <a:p>
            <a:pPr algn="just"/>
            <a:r>
              <a:rPr lang="en-IN" sz="1200" b="1">
                <a:solidFill>
                  <a:schemeClr val="tx1"/>
                </a:solidFill>
              </a:rPr>
              <a:t>Colgate SHADES is the new product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BF9C15-1F3F-BFDA-5033-DDFB8BAAE2EC}"/>
              </a:ext>
            </a:extLst>
          </p:cNvPr>
          <p:cNvSpPr/>
          <p:nvPr/>
        </p:nvSpPr>
        <p:spPr>
          <a:xfrm>
            <a:off x="9332473" y="2694569"/>
            <a:ext cx="1183115" cy="1186986"/>
          </a:xfrm>
          <a:prstGeom prst="rect">
            <a:avLst/>
          </a:prstGeom>
          <a:noFill/>
          <a:ln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Through external reinforcement </a:t>
            </a:r>
          </a:p>
        </p:txBody>
      </p:sp>
      <p:sp>
        <p:nvSpPr>
          <p:cNvPr id="23" name="Equals 22">
            <a:extLst>
              <a:ext uri="{FF2B5EF4-FFF2-40B4-BE49-F238E27FC236}">
                <a16:creationId xmlns:a16="http://schemas.microsoft.com/office/drawing/2014/main" id="{88B63BAA-B804-ED46-4953-7ACE7592D938}"/>
              </a:ext>
            </a:extLst>
          </p:cNvPr>
          <p:cNvSpPr/>
          <p:nvPr/>
        </p:nvSpPr>
        <p:spPr>
          <a:xfrm>
            <a:off x="8887967" y="3598114"/>
            <a:ext cx="413210" cy="351906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328F82-AE40-B69F-2EE0-A0E40055F309}"/>
              </a:ext>
            </a:extLst>
          </p:cNvPr>
          <p:cNvSpPr/>
          <p:nvPr/>
        </p:nvSpPr>
        <p:spPr>
          <a:xfrm>
            <a:off x="6345627" y="4447909"/>
            <a:ext cx="5509671" cy="209105"/>
          </a:xfrm>
          <a:prstGeom prst="rect">
            <a:avLst/>
          </a:prstGeom>
          <a:solidFill>
            <a:srgbClr val="D3010E"/>
          </a:solidFill>
          <a:ln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>
                <a:solidFill>
                  <a:schemeClr val="bg1"/>
                </a:solidFill>
              </a:rPr>
              <a:t>Desired state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7257B1-9C49-4FE9-5B4C-952921F9E914}"/>
              </a:ext>
            </a:extLst>
          </p:cNvPr>
          <p:cNvSpPr/>
          <p:nvPr/>
        </p:nvSpPr>
        <p:spPr>
          <a:xfrm>
            <a:off x="6340447" y="515634"/>
            <a:ext cx="5494264" cy="209105"/>
          </a:xfrm>
          <a:prstGeom prst="rect">
            <a:avLst/>
          </a:prstGeom>
          <a:solidFill>
            <a:srgbClr val="D3010E"/>
          </a:solidFill>
          <a:ln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>
                <a:solidFill>
                  <a:schemeClr val="bg1"/>
                </a:solidFill>
              </a:rPr>
              <a:t>Current State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E8EE70-DB27-7DC7-95E6-AC741A070089}"/>
              </a:ext>
            </a:extLst>
          </p:cNvPr>
          <p:cNvSpPr/>
          <p:nvPr/>
        </p:nvSpPr>
        <p:spPr>
          <a:xfrm>
            <a:off x="6333847" y="3934873"/>
            <a:ext cx="5521451" cy="440159"/>
          </a:xfrm>
          <a:prstGeom prst="rect">
            <a:avLst/>
          </a:prstGeom>
          <a:solidFill>
            <a:srgbClr val="FFBDBD"/>
          </a:solidFill>
          <a:ln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Shift consumer to buying COLGATE SHADES. In long term the idea is consumer changes every Colgate toothbrush they use 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0D9E7673-345A-1EE9-7DF1-19EDEAD544CC}"/>
              </a:ext>
            </a:extLst>
          </p:cNvPr>
          <p:cNvSpPr/>
          <p:nvPr/>
        </p:nvSpPr>
        <p:spPr>
          <a:xfrm>
            <a:off x="8908065" y="4729452"/>
            <a:ext cx="2947234" cy="802489"/>
          </a:xfrm>
          <a:prstGeom prst="wedgeRectCallout">
            <a:avLst>
              <a:gd name="adj1" fmla="val 51233"/>
              <a:gd name="adj2" fmla="val 67088"/>
            </a:avLst>
          </a:prstGeom>
          <a:solidFill>
            <a:srgbClr val="FBD9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tx1"/>
                </a:solidFill>
              </a:rPr>
              <a:t>“ Mom, all my friends keep buying new fancy toothbrush. I have been using the same one for the last 1 year. Please buy me a new one “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D64575-297C-3525-60DC-52738593060F}"/>
              </a:ext>
            </a:extLst>
          </p:cNvPr>
          <p:cNvSpPr/>
          <p:nvPr/>
        </p:nvSpPr>
        <p:spPr>
          <a:xfrm>
            <a:off x="6333847" y="4710332"/>
            <a:ext cx="2511045" cy="831199"/>
          </a:xfrm>
          <a:prstGeom prst="rect">
            <a:avLst/>
          </a:prstGeom>
          <a:noFill/>
          <a:ln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Make toothbrush a social norm </a:t>
            </a:r>
            <a:r>
              <a:rPr lang="en-IN" sz="1200" b="1" i="1">
                <a:solidFill>
                  <a:schemeClr val="tx1"/>
                </a:solidFill>
              </a:rPr>
              <a:t>like brushing twice in a day</a:t>
            </a:r>
            <a:r>
              <a:rPr lang="en-IN" sz="1200">
                <a:solidFill>
                  <a:schemeClr val="tx1"/>
                </a:solidFill>
              </a:rPr>
              <a:t>. One feels ashamed to go out and interact  if they don’t subscribe to this norm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9DB8AD-D4E3-4D6A-C20D-15C5D640D756}"/>
              </a:ext>
            </a:extLst>
          </p:cNvPr>
          <p:cNvSpPr/>
          <p:nvPr/>
        </p:nvSpPr>
        <p:spPr>
          <a:xfrm>
            <a:off x="9761812" y="1461355"/>
            <a:ext cx="2073503" cy="249176"/>
          </a:xfrm>
          <a:prstGeom prst="rect">
            <a:avLst/>
          </a:prstGeom>
          <a:noFill/>
          <a:ln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solidFill>
                  <a:schemeClr val="tx1"/>
                </a:solidFill>
              </a:rPr>
              <a:t>Laziness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308CC4-7AC4-F967-9D61-7B32EB68023F}"/>
              </a:ext>
            </a:extLst>
          </p:cNvPr>
          <p:cNvSpPr/>
          <p:nvPr/>
        </p:nvSpPr>
        <p:spPr>
          <a:xfrm>
            <a:off x="9761812" y="1784355"/>
            <a:ext cx="2073503" cy="249176"/>
          </a:xfrm>
          <a:prstGeom prst="rect">
            <a:avLst/>
          </a:prstGeom>
          <a:noFill/>
          <a:ln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solidFill>
                  <a:schemeClr val="tx1"/>
                </a:solidFill>
              </a:rPr>
              <a:t>No visible benefit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0D0C51-D9F9-08E5-5287-6DA1B1558F5B}"/>
              </a:ext>
            </a:extLst>
          </p:cNvPr>
          <p:cNvSpPr/>
          <p:nvPr/>
        </p:nvSpPr>
        <p:spPr>
          <a:xfrm>
            <a:off x="6333847" y="1803625"/>
            <a:ext cx="2511045" cy="558143"/>
          </a:xfrm>
          <a:prstGeom prst="rect">
            <a:avLst/>
          </a:prstGeom>
          <a:noFill/>
          <a:ln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No visible effect in health. Nobody talks about how frequently to change toothbrush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29E1C1-AF90-0B9B-820D-71AE564F0FFA}"/>
              </a:ext>
            </a:extLst>
          </p:cNvPr>
          <p:cNvSpPr/>
          <p:nvPr/>
        </p:nvSpPr>
        <p:spPr>
          <a:xfrm>
            <a:off x="9761812" y="2102907"/>
            <a:ext cx="2073503" cy="249176"/>
          </a:xfrm>
          <a:prstGeom prst="rect">
            <a:avLst/>
          </a:prstGeom>
          <a:noFill/>
          <a:ln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solidFill>
                  <a:schemeClr val="tx1"/>
                </a:solidFill>
              </a:rPr>
              <a:t>Lack of external pressure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4E7509-DB9D-E3B2-6CA0-660491B17FCE}"/>
              </a:ext>
            </a:extLst>
          </p:cNvPr>
          <p:cNvSpPr/>
          <p:nvPr/>
        </p:nvSpPr>
        <p:spPr>
          <a:xfrm>
            <a:off x="10627063" y="2694569"/>
            <a:ext cx="1208254" cy="1186986"/>
          </a:xfrm>
          <a:prstGeom prst="rect">
            <a:avLst/>
          </a:prstGeom>
          <a:noFill/>
          <a:ln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Behaviour change oriented campaigns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4F8D13B-E626-2C17-B6AC-566596A05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6656" y="775503"/>
            <a:ext cx="307079" cy="3070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05D3C0-75EF-AB5E-FDD9-E8F4FAEBFED5}"/>
              </a:ext>
            </a:extLst>
          </p:cNvPr>
          <p:cNvSpPr/>
          <p:nvPr/>
        </p:nvSpPr>
        <p:spPr>
          <a:xfrm>
            <a:off x="6343036" y="5656093"/>
            <a:ext cx="5503072" cy="6029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>
                <a:solidFill>
                  <a:srgbClr val="95010C"/>
                </a:solidFill>
              </a:rPr>
              <a:t>What is the role of </a:t>
            </a:r>
            <a:r>
              <a:rPr lang="en-IN" sz="1600" b="1" i="1">
                <a:solidFill>
                  <a:srgbClr val="95010C"/>
                </a:solidFill>
              </a:rPr>
              <a:t>Colgate</a:t>
            </a:r>
            <a:r>
              <a:rPr lang="en-IN" sz="1600" b="1">
                <a:solidFill>
                  <a:srgbClr val="95010C"/>
                </a:solidFill>
              </a:rPr>
              <a:t> in the behaviour change?</a:t>
            </a:r>
          </a:p>
          <a:p>
            <a:pPr algn="ctr"/>
            <a:r>
              <a:rPr lang="en-IN" sz="1600" b="1">
                <a:solidFill>
                  <a:srgbClr val="95010C"/>
                </a:solidFill>
              </a:rPr>
              <a:t>How  are we building the narrative change?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454CB22-AC22-3650-7BCF-4F0DC40C406B}"/>
              </a:ext>
            </a:extLst>
          </p:cNvPr>
          <p:cNvSpPr/>
          <p:nvPr/>
        </p:nvSpPr>
        <p:spPr>
          <a:xfrm rot="5400000">
            <a:off x="-696395" y="3179193"/>
            <a:ext cx="4747776" cy="383819"/>
          </a:xfrm>
          <a:prstGeom prst="rightArrow">
            <a:avLst>
              <a:gd name="adj1" fmla="val 50000"/>
              <a:gd name="adj2" fmla="val 142648"/>
            </a:avLst>
          </a:prstGeom>
          <a:gradFill flip="none" rotWithShape="1">
            <a:gsLst>
              <a:gs pos="100000">
                <a:srgbClr val="D3010E"/>
              </a:gs>
              <a:gs pos="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154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AC1D65-66F2-2634-F52F-3712214B8E9D}"/>
              </a:ext>
            </a:extLst>
          </p:cNvPr>
          <p:cNvSpPr/>
          <p:nvPr/>
        </p:nvSpPr>
        <p:spPr>
          <a:xfrm>
            <a:off x="2845688" y="1977826"/>
            <a:ext cx="2333327" cy="22717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Problem creation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C45E28-0421-BA45-F575-BD747E6A0B3F}"/>
              </a:ext>
            </a:extLst>
          </p:cNvPr>
          <p:cNvSpPr/>
          <p:nvPr/>
        </p:nvSpPr>
        <p:spPr>
          <a:xfrm>
            <a:off x="2845688" y="2740974"/>
            <a:ext cx="2333327" cy="26745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Problem awareness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44F55-C151-C222-847E-5766DD2AFA83}"/>
              </a:ext>
            </a:extLst>
          </p:cNvPr>
          <p:cNvSpPr/>
          <p:nvPr/>
        </p:nvSpPr>
        <p:spPr>
          <a:xfrm>
            <a:off x="2845688" y="3708281"/>
            <a:ext cx="2333327" cy="26745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Generating solution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13517E-DB95-4261-5206-1A57B3FB30D2}"/>
              </a:ext>
            </a:extLst>
          </p:cNvPr>
          <p:cNvSpPr/>
          <p:nvPr/>
        </p:nvSpPr>
        <p:spPr>
          <a:xfrm>
            <a:off x="2845688" y="4906079"/>
            <a:ext cx="2333327" cy="26745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Habit change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1568A6-27E2-FE2A-BEC0-4DDA003180FA}"/>
              </a:ext>
            </a:extLst>
          </p:cNvPr>
          <p:cNvSpPr/>
          <p:nvPr/>
        </p:nvSpPr>
        <p:spPr>
          <a:xfrm>
            <a:off x="1915070" y="1149654"/>
            <a:ext cx="4251234" cy="794781"/>
          </a:xfrm>
          <a:prstGeom prst="rect">
            <a:avLst/>
          </a:prstGeom>
          <a:noFill/>
          <a:ln>
            <a:solidFill>
              <a:srgbClr val="D3010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chemeClr val="tx1"/>
                </a:solidFill>
              </a:rPr>
              <a:t>Consumer</a:t>
            </a:r>
            <a:r>
              <a:rPr lang="en-IN" sz="1400" b="1">
                <a:solidFill>
                  <a:schemeClr val="tx1"/>
                </a:solidFill>
              </a:rPr>
              <a:t> indifferent </a:t>
            </a:r>
            <a:r>
              <a:rPr lang="en-IN" sz="1400">
                <a:solidFill>
                  <a:schemeClr val="tx1"/>
                </a:solidFill>
              </a:rPr>
              <a:t>to quality of brush. Toothbrush is a  low </a:t>
            </a:r>
            <a:r>
              <a:rPr lang="en-IN" sz="1400" b="1">
                <a:solidFill>
                  <a:schemeClr val="tx1"/>
                </a:solidFill>
              </a:rPr>
              <a:t>involvement and impulse purchase </a:t>
            </a:r>
            <a:r>
              <a:rPr lang="en-IN" sz="1400">
                <a:solidFill>
                  <a:schemeClr val="tx1"/>
                </a:solidFill>
              </a:rPr>
              <a:t>product. Consumer buys new product when old one beyond recovery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6D3AEE-168A-852B-807B-B2BE9A6DB62C}"/>
              </a:ext>
            </a:extLst>
          </p:cNvPr>
          <p:cNvSpPr/>
          <p:nvPr/>
        </p:nvSpPr>
        <p:spPr>
          <a:xfrm>
            <a:off x="1915068" y="2253906"/>
            <a:ext cx="4251234" cy="406701"/>
          </a:xfrm>
          <a:prstGeom prst="rect">
            <a:avLst/>
          </a:prstGeom>
          <a:noFill/>
          <a:ln>
            <a:solidFill>
              <a:srgbClr val="D3010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chemeClr val="tx1"/>
                </a:solidFill>
              </a:rPr>
              <a:t>Using </a:t>
            </a:r>
            <a:r>
              <a:rPr lang="en-IN" sz="1400" b="1">
                <a:solidFill>
                  <a:schemeClr val="tx1"/>
                </a:solidFill>
              </a:rPr>
              <a:t>risk communication </a:t>
            </a:r>
            <a:r>
              <a:rPr lang="en-IN" sz="1400">
                <a:solidFill>
                  <a:schemeClr val="tx1"/>
                </a:solidFill>
              </a:rPr>
              <a:t>and social exclusion fear to establish the problem statement 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D66B31-36D7-47F3-B8C5-5FBA8C825CE9}"/>
              </a:ext>
            </a:extLst>
          </p:cNvPr>
          <p:cNvSpPr/>
          <p:nvPr/>
        </p:nvSpPr>
        <p:spPr>
          <a:xfrm>
            <a:off x="1915070" y="3071825"/>
            <a:ext cx="4251234" cy="568502"/>
          </a:xfrm>
          <a:prstGeom prst="rect">
            <a:avLst/>
          </a:prstGeom>
          <a:noFill/>
          <a:ln>
            <a:solidFill>
              <a:srgbClr val="D3010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chemeClr val="tx1"/>
                </a:solidFill>
              </a:rPr>
              <a:t>Using communication under tagline </a:t>
            </a:r>
            <a:r>
              <a:rPr lang="en-IN" sz="1400" b="1" i="1">
                <a:solidFill>
                  <a:schemeClr val="tx1"/>
                </a:solidFill>
              </a:rPr>
              <a:t>BADAAL DAALO </a:t>
            </a:r>
            <a:r>
              <a:rPr lang="en-IN" sz="1400">
                <a:solidFill>
                  <a:schemeClr val="tx1"/>
                </a:solidFill>
              </a:rPr>
              <a:t>to generate the buzz, </a:t>
            </a:r>
            <a:r>
              <a:rPr lang="en-IN" sz="1400" b="1">
                <a:solidFill>
                  <a:schemeClr val="tx1"/>
                </a:solidFill>
              </a:rPr>
              <a:t>without</a:t>
            </a:r>
            <a:r>
              <a:rPr lang="en-IN" sz="1400">
                <a:solidFill>
                  <a:schemeClr val="tx1"/>
                </a:solidFill>
              </a:rPr>
              <a:t> </a:t>
            </a:r>
            <a:r>
              <a:rPr lang="en-IN" sz="1400" b="1">
                <a:solidFill>
                  <a:schemeClr val="tx1"/>
                </a:solidFill>
              </a:rPr>
              <a:t>directly promoting COLGATE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8AB537-3B61-8CD7-C4AC-21EFE0F00FB2}"/>
              </a:ext>
            </a:extLst>
          </p:cNvPr>
          <p:cNvSpPr/>
          <p:nvPr/>
        </p:nvSpPr>
        <p:spPr>
          <a:xfrm>
            <a:off x="1915068" y="4051545"/>
            <a:ext cx="4251235" cy="796160"/>
          </a:xfrm>
          <a:prstGeom prst="rect">
            <a:avLst/>
          </a:prstGeom>
          <a:noFill/>
          <a:ln>
            <a:solidFill>
              <a:srgbClr val="D3010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chemeClr val="tx1"/>
                </a:solidFill>
              </a:rPr>
              <a:t>Proposing a solution through </a:t>
            </a:r>
            <a:r>
              <a:rPr lang="en-IN" sz="1400" b="1">
                <a:solidFill>
                  <a:schemeClr val="tx1"/>
                </a:solidFill>
              </a:rPr>
              <a:t>COLGATE SHADES </a:t>
            </a:r>
            <a:r>
              <a:rPr lang="en-IN" sz="1400">
                <a:solidFill>
                  <a:schemeClr val="tx1"/>
                </a:solidFill>
              </a:rPr>
              <a:t>to nudge consumer to increase their</a:t>
            </a:r>
            <a:r>
              <a:rPr lang="en-IN" sz="1400" b="1">
                <a:solidFill>
                  <a:schemeClr val="tx1"/>
                </a:solidFill>
              </a:rPr>
              <a:t> purchase involvement. </a:t>
            </a:r>
            <a:r>
              <a:rPr lang="en-IN" sz="1400">
                <a:solidFill>
                  <a:schemeClr val="tx1"/>
                </a:solidFill>
              </a:rPr>
              <a:t>Marketing interventions to popularize product </a:t>
            </a:r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6E9E300-8BCE-DBE5-6C6E-2E4134ECFE1E}"/>
              </a:ext>
            </a:extLst>
          </p:cNvPr>
          <p:cNvSpPr/>
          <p:nvPr/>
        </p:nvSpPr>
        <p:spPr>
          <a:xfrm>
            <a:off x="1915068" y="5215325"/>
            <a:ext cx="4251235" cy="568502"/>
          </a:xfrm>
          <a:prstGeom prst="rect">
            <a:avLst/>
          </a:prstGeom>
          <a:noFill/>
          <a:ln>
            <a:solidFill>
              <a:srgbClr val="D3010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solidFill>
                  <a:schemeClr val="tx1"/>
                </a:solidFill>
              </a:rPr>
              <a:t>Habit change </a:t>
            </a:r>
            <a:r>
              <a:rPr lang="en-IN" sz="1400">
                <a:solidFill>
                  <a:schemeClr val="tx1"/>
                </a:solidFill>
              </a:rPr>
              <a:t>not through pushing the product </a:t>
            </a:r>
            <a:r>
              <a:rPr lang="en-IN" sz="1400" err="1">
                <a:solidFill>
                  <a:schemeClr val="tx1"/>
                </a:solidFill>
              </a:rPr>
              <a:t>colgate</a:t>
            </a:r>
            <a:r>
              <a:rPr lang="en-IN" sz="1400">
                <a:solidFill>
                  <a:schemeClr val="tx1"/>
                </a:solidFill>
              </a:rPr>
              <a:t> SHADES, but to make consumers increase purchase frequency </a:t>
            </a:r>
            <a:endParaRPr lang="en-IN" sz="1400" b="1">
              <a:solidFill>
                <a:schemeClr val="tx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EEDA62-F339-7535-F87B-CF999C7A0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4242" y="1131792"/>
            <a:ext cx="351906" cy="35190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20C38E-CCBA-7A67-9258-5556859F0F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4242" y="1372459"/>
            <a:ext cx="351906" cy="35190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759F773-AD81-6F5E-E006-0A611601C1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9397910" y="1767210"/>
            <a:ext cx="274117" cy="274117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58400F58-3207-9675-437B-846C2E939E5B}"/>
              </a:ext>
            </a:extLst>
          </p:cNvPr>
          <p:cNvSpPr/>
          <p:nvPr/>
        </p:nvSpPr>
        <p:spPr>
          <a:xfrm>
            <a:off x="1605279" y="515634"/>
            <a:ext cx="4561024" cy="209105"/>
          </a:xfrm>
          <a:prstGeom prst="rect">
            <a:avLst/>
          </a:prstGeom>
          <a:solidFill>
            <a:srgbClr val="D3010E"/>
          </a:solidFill>
          <a:ln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>
                <a:solidFill>
                  <a:schemeClr val="bg1"/>
                </a:solidFill>
              </a:rPr>
              <a:t>Increasing purchase involvement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35FE31-B840-B8CA-49E9-3225D5AB6E2F}"/>
              </a:ext>
            </a:extLst>
          </p:cNvPr>
          <p:cNvSpPr/>
          <p:nvPr/>
        </p:nvSpPr>
        <p:spPr>
          <a:xfrm>
            <a:off x="214008" y="41566"/>
            <a:ext cx="11128443" cy="318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i="1" dirty="0">
                <a:solidFill>
                  <a:srgbClr val="FF0000"/>
                </a:solidFill>
              </a:rPr>
              <a:t>Aim is to drive habit change though increased purchase involvement aided by COLGATE SHADES..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3D3B81-64BE-65BC-A383-B971C2E7BF7C}"/>
              </a:ext>
            </a:extLst>
          </p:cNvPr>
          <p:cNvSpPr/>
          <p:nvPr/>
        </p:nvSpPr>
        <p:spPr>
          <a:xfrm>
            <a:off x="99863" y="515635"/>
            <a:ext cx="1398653" cy="481579"/>
          </a:xfrm>
          <a:prstGeom prst="rect">
            <a:avLst/>
          </a:prstGeom>
          <a:solidFill>
            <a:srgbClr val="D3010E"/>
          </a:solidFill>
          <a:ln>
            <a:solidFill>
              <a:srgbClr val="D3010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Elements to drive change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D944D0A-29B8-E6D0-092E-8E482CCE98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843" y="1138624"/>
            <a:ext cx="951552" cy="95155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79197ED-84F5-4004-5AA9-A89862CF17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289" y="2702388"/>
            <a:ext cx="877142" cy="877142"/>
          </a:xfrm>
          <a:prstGeom prst="rect">
            <a:avLst/>
          </a:prstGeom>
        </p:spPr>
      </p:pic>
      <p:pic>
        <p:nvPicPr>
          <p:cNvPr id="54" name="Picture 2" descr="Social Exclusion Vector Art, Icons, and Graphics for Free Download">
            <a:extLst>
              <a:ext uri="{FF2B5EF4-FFF2-40B4-BE49-F238E27FC236}">
                <a16:creationId xmlns:a16="http://schemas.microsoft.com/office/drawing/2014/main" id="{2E78D51B-A824-EA3B-5E33-8FC70F426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8" t="3741" r="11606" b="28260"/>
          <a:stretch/>
        </p:blipFill>
        <p:spPr bwMode="auto">
          <a:xfrm>
            <a:off x="214007" y="4230578"/>
            <a:ext cx="1167117" cy="100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E8FB5B24-9EBA-219A-52BD-773677375A38}"/>
              </a:ext>
            </a:extLst>
          </p:cNvPr>
          <p:cNvSpPr/>
          <p:nvPr/>
        </p:nvSpPr>
        <p:spPr>
          <a:xfrm>
            <a:off x="99863" y="2144240"/>
            <a:ext cx="1398653" cy="39682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Tooth decay/ailment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E91C5CB-AC3F-4019-8AF6-792B05744331}"/>
              </a:ext>
            </a:extLst>
          </p:cNvPr>
          <p:cNvSpPr/>
          <p:nvPr/>
        </p:nvSpPr>
        <p:spPr>
          <a:xfrm>
            <a:off x="99863" y="3683144"/>
            <a:ext cx="1398653" cy="54743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Increased cost due to dentist visits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9811D04-3989-5CC6-FAB6-B32BAE53D043}"/>
              </a:ext>
            </a:extLst>
          </p:cNvPr>
          <p:cNvSpPr/>
          <p:nvPr/>
        </p:nvSpPr>
        <p:spPr>
          <a:xfrm>
            <a:off x="99863" y="5238543"/>
            <a:ext cx="1398653" cy="54743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Social exclusion </a:t>
            </a:r>
          </a:p>
        </p:txBody>
      </p:sp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FA94A048-A0E8-D42B-1D8F-16AE902C75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0506144"/>
              </p:ext>
            </p:extLst>
          </p:nvPr>
        </p:nvGraphicFramePr>
        <p:xfrm>
          <a:off x="319289" y="6396039"/>
          <a:ext cx="11872711" cy="393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797676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black and white logo&#10;&#10;Description automatically generated">
            <a:extLst>
              <a:ext uri="{FF2B5EF4-FFF2-40B4-BE49-F238E27FC236}">
                <a16:creationId xmlns:a16="http://schemas.microsoft.com/office/drawing/2014/main" id="{A48B582E-DB1C-906C-635C-B20C763C5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22245" r="198" b="19220"/>
          <a:stretch/>
        </p:blipFill>
        <p:spPr>
          <a:xfrm>
            <a:off x="8950484" y="5793982"/>
            <a:ext cx="816525" cy="5297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F33AD5-B547-D0A5-D295-D94BBA473EC2}"/>
              </a:ext>
            </a:extLst>
          </p:cNvPr>
          <p:cNvSpPr/>
          <p:nvPr/>
        </p:nvSpPr>
        <p:spPr>
          <a:xfrm>
            <a:off x="4663440" y="477403"/>
            <a:ext cx="3686736" cy="330318"/>
          </a:xfrm>
          <a:prstGeom prst="rect">
            <a:avLst/>
          </a:prstGeom>
          <a:solidFill>
            <a:srgbClr val="95010C"/>
          </a:solidFill>
          <a:ln>
            <a:noFill/>
            <a:prstDash val="dash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>
                <a:solidFill>
                  <a:schemeClr val="bg1"/>
                </a:solidFill>
              </a:rPr>
              <a:t>1. Narrative change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0F3192-F2DA-6000-E5DD-EEF87D0092E5}"/>
              </a:ext>
            </a:extLst>
          </p:cNvPr>
          <p:cNvCxnSpPr/>
          <p:nvPr/>
        </p:nvCxnSpPr>
        <p:spPr>
          <a:xfrm>
            <a:off x="0" y="429491"/>
            <a:ext cx="12192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Colgate Logo, symbol, meaning, history, PNG, brand">
            <a:extLst>
              <a:ext uri="{FF2B5EF4-FFF2-40B4-BE49-F238E27FC236}">
                <a16:creationId xmlns:a16="http://schemas.microsoft.com/office/drawing/2014/main" id="{213F530E-1ED7-8074-8679-93304ED45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4" r="1272" b="13865"/>
          <a:stretch/>
        </p:blipFill>
        <p:spPr bwMode="auto">
          <a:xfrm>
            <a:off x="11418391" y="41566"/>
            <a:ext cx="732043" cy="31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93DAF2-7A1E-708B-4D37-3B880270FC7A}"/>
              </a:ext>
            </a:extLst>
          </p:cNvPr>
          <p:cNvSpPr/>
          <p:nvPr/>
        </p:nvSpPr>
        <p:spPr>
          <a:xfrm>
            <a:off x="41566" y="477403"/>
            <a:ext cx="3961474" cy="330317"/>
          </a:xfrm>
          <a:prstGeom prst="rect">
            <a:avLst/>
          </a:prstGeom>
          <a:solidFill>
            <a:srgbClr val="D3010E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>
                <a:solidFill>
                  <a:schemeClr val="bg1"/>
                </a:solidFill>
              </a:rPr>
              <a:t>Behaviour change through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45550B-91A8-2AFA-169F-40F124DAD9FD}"/>
              </a:ext>
            </a:extLst>
          </p:cNvPr>
          <p:cNvSpPr/>
          <p:nvPr/>
        </p:nvSpPr>
        <p:spPr>
          <a:xfrm>
            <a:off x="8817954" y="477403"/>
            <a:ext cx="3332480" cy="330318"/>
          </a:xfrm>
          <a:prstGeom prst="rect">
            <a:avLst/>
          </a:prstGeom>
          <a:solidFill>
            <a:srgbClr val="D3010E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>
                <a:solidFill>
                  <a:schemeClr val="bg1"/>
                </a:solidFill>
              </a:rPr>
              <a:t>2. Product innovation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AEE6E5-0958-F578-22AD-273DEA4ED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839" y="464555"/>
            <a:ext cx="346983" cy="346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2A01A9-F6B8-99D3-5535-0F74B86CD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232" y="444731"/>
            <a:ext cx="376036" cy="376036"/>
          </a:xfrm>
          <a:prstGeom prst="rect">
            <a:avLst/>
          </a:prstGeom>
        </p:spPr>
      </p:pic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DACEE45A-D872-D14D-B5D8-9B7674166D64}"/>
              </a:ext>
            </a:extLst>
          </p:cNvPr>
          <p:cNvSpPr/>
          <p:nvPr/>
        </p:nvSpPr>
        <p:spPr>
          <a:xfrm>
            <a:off x="35539" y="876588"/>
            <a:ext cx="4271184" cy="330317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Generating the BUZZ </a:t>
            </a:r>
            <a:r>
              <a:rPr lang="en-IN" b="1" i="1"/>
              <a:t>“BADAL DAALO”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CB2559B7-A7FD-3FAC-7D8B-0E2630265338}"/>
              </a:ext>
            </a:extLst>
          </p:cNvPr>
          <p:cNvSpPr/>
          <p:nvPr/>
        </p:nvSpPr>
        <p:spPr>
          <a:xfrm>
            <a:off x="4663440" y="876588"/>
            <a:ext cx="3812600" cy="330317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Popularizing </a:t>
            </a:r>
            <a:r>
              <a:rPr lang="en-IN" b="1" i="1" dirty="0"/>
              <a:t>BADAL DAALO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E3EA545C-A204-840D-8509-AF1FE267C61A}"/>
              </a:ext>
            </a:extLst>
          </p:cNvPr>
          <p:cNvSpPr/>
          <p:nvPr/>
        </p:nvSpPr>
        <p:spPr>
          <a:xfrm>
            <a:off x="8817954" y="876588"/>
            <a:ext cx="3332480" cy="330317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Reinforcing  </a:t>
            </a:r>
            <a:r>
              <a:rPr lang="en-IN" b="1" i="1"/>
              <a:t>BADAL DAALO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259974-53A9-0E07-8C3B-7DF2655BC512}"/>
              </a:ext>
            </a:extLst>
          </p:cNvPr>
          <p:cNvSpPr/>
          <p:nvPr/>
        </p:nvSpPr>
        <p:spPr>
          <a:xfrm>
            <a:off x="111760" y="1275773"/>
            <a:ext cx="4240039" cy="5050993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9053DD-2BCA-B977-277D-BFB2A3BC9C3F}"/>
              </a:ext>
            </a:extLst>
          </p:cNvPr>
          <p:cNvSpPr/>
          <p:nvPr/>
        </p:nvSpPr>
        <p:spPr>
          <a:xfrm>
            <a:off x="4409955" y="1275773"/>
            <a:ext cx="4066085" cy="5050993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4428DB-41B1-2483-2E2C-5DD39259E394}"/>
              </a:ext>
            </a:extLst>
          </p:cNvPr>
          <p:cNvSpPr/>
          <p:nvPr/>
        </p:nvSpPr>
        <p:spPr>
          <a:xfrm>
            <a:off x="8548043" y="1275773"/>
            <a:ext cx="3532196" cy="5050993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E4283-81A3-31C2-E659-8350C9E3CD3F}"/>
              </a:ext>
            </a:extLst>
          </p:cNvPr>
          <p:cNvSpPr txBox="1"/>
          <p:nvPr/>
        </p:nvSpPr>
        <p:spPr>
          <a:xfrm>
            <a:off x="1152338" y="1279798"/>
            <a:ext cx="1068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/>
              <a:t>Office colleagues asking</a:t>
            </a:r>
            <a:r>
              <a:rPr lang="en-IN" sz="1200" b="1"/>
              <a:t> “</a:t>
            </a:r>
            <a:r>
              <a:rPr lang="en-IN" sz="1200" b="1" err="1"/>
              <a:t>Badla</a:t>
            </a:r>
            <a:r>
              <a:rPr lang="en-IN" sz="1200" b="1"/>
              <a:t> Kya?”</a:t>
            </a:r>
          </a:p>
        </p:txBody>
      </p:sp>
      <p:pic>
        <p:nvPicPr>
          <p:cNvPr id="20" name="Picture 4" descr="1,000+ Two Boys Talking Stock Illustrations, Royalty-Free Vector Graphics &amp; Clip  Art - iStock | Two boys talking school">
            <a:extLst>
              <a:ext uri="{FF2B5EF4-FFF2-40B4-BE49-F238E27FC236}">
                <a16:creationId xmlns:a16="http://schemas.microsoft.com/office/drawing/2014/main" id="{AF015012-F73E-890A-52DC-A642F15B1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3" t="9041" r="5555" b="8170"/>
          <a:stretch/>
        </p:blipFill>
        <p:spPr bwMode="auto">
          <a:xfrm>
            <a:off x="2238698" y="1317525"/>
            <a:ext cx="768573" cy="7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Two Young Women Talking. Meeting Colleagues or Friends Stock Vector -  Illustration of conversation, drink: 75996234">
            <a:extLst>
              <a:ext uri="{FF2B5EF4-FFF2-40B4-BE49-F238E27FC236}">
                <a16:creationId xmlns:a16="http://schemas.microsoft.com/office/drawing/2014/main" id="{7D559B56-6308-815B-BE39-FB8381DB8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0" r="317" b="6263"/>
          <a:stretch/>
        </p:blipFill>
        <p:spPr bwMode="auto">
          <a:xfrm>
            <a:off x="338899" y="1379861"/>
            <a:ext cx="857602" cy="58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56F768F-A192-E1AD-0492-CB3130509419}"/>
              </a:ext>
            </a:extLst>
          </p:cNvPr>
          <p:cNvSpPr txBox="1"/>
          <p:nvPr/>
        </p:nvSpPr>
        <p:spPr>
          <a:xfrm>
            <a:off x="2966387" y="1317525"/>
            <a:ext cx="1068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/>
              <a:t>School friends asking </a:t>
            </a:r>
            <a:r>
              <a:rPr lang="en-IN" sz="1200" b="1"/>
              <a:t>“</a:t>
            </a:r>
            <a:r>
              <a:rPr lang="en-IN" sz="1200" b="1" err="1"/>
              <a:t>Badla</a:t>
            </a:r>
            <a:r>
              <a:rPr lang="en-IN" sz="1200" b="1"/>
              <a:t> Kya?”</a:t>
            </a:r>
          </a:p>
        </p:txBody>
      </p:sp>
      <p:pic>
        <p:nvPicPr>
          <p:cNvPr id="23" name="Picture 8" descr="130+ Daughter Asking Mother Stock Illustrations, Royalty-Free Vector  Graphics &amp; Clip Art - iStock | Please mom">
            <a:extLst>
              <a:ext uri="{FF2B5EF4-FFF2-40B4-BE49-F238E27FC236}">
                <a16:creationId xmlns:a16="http://schemas.microsoft.com/office/drawing/2014/main" id="{27E32F6F-BB69-6B15-8601-93B09FD93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t="16667" r="11633" b="5337"/>
          <a:stretch/>
        </p:blipFill>
        <p:spPr bwMode="auto">
          <a:xfrm>
            <a:off x="2269133" y="2015016"/>
            <a:ext cx="582125" cy="72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AF2B73-3942-82B5-1756-0BEDD2F12FF7}"/>
              </a:ext>
            </a:extLst>
          </p:cNvPr>
          <p:cNvSpPr txBox="1"/>
          <p:nvPr/>
        </p:nvSpPr>
        <p:spPr>
          <a:xfrm>
            <a:off x="2935653" y="2129885"/>
            <a:ext cx="1103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Mother asking children </a:t>
            </a:r>
            <a:r>
              <a:rPr lang="en-IN" sz="1200" b="1" dirty="0"/>
              <a:t>“</a:t>
            </a:r>
            <a:r>
              <a:rPr lang="en-IN" sz="1200" b="1" dirty="0" err="1"/>
              <a:t>Badla</a:t>
            </a:r>
            <a:r>
              <a:rPr lang="en-IN" sz="1200" b="1" dirty="0"/>
              <a:t> Kya?”</a:t>
            </a:r>
          </a:p>
        </p:txBody>
      </p:sp>
      <p:pic>
        <p:nvPicPr>
          <p:cNvPr id="25" name="Picture 10" descr="Husband Wife Comforting Stock Illustrations – 46 Husband Wife Comforting  Stock Illustrations, Vectors &amp; Clipart - Dreamstime">
            <a:extLst>
              <a:ext uri="{FF2B5EF4-FFF2-40B4-BE49-F238E27FC236}">
                <a16:creationId xmlns:a16="http://schemas.microsoft.com/office/drawing/2014/main" id="{FE14CB8D-7D36-6DEE-18BA-B56655DC5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9" t="17907" r="20080" b="29020"/>
          <a:stretch/>
        </p:blipFill>
        <p:spPr bwMode="auto">
          <a:xfrm>
            <a:off x="380151" y="2129885"/>
            <a:ext cx="720579" cy="60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2D209EA-0D41-2628-BE58-3F5EAC066139}"/>
              </a:ext>
            </a:extLst>
          </p:cNvPr>
          <p:cNvSpPr txBox="1"/>
          <p:nvPr/>
        </p:nvSpPr>
        <p:spPr>
          <a:xfrm>
            <a:off x="1122116" y="2129884"/>
            <a:ext cx="1009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/>
              <a:t>Wife asking husband “</a:t>
            </a:r>
            <a:r>
              <a:rPr lang="en-IN" sz="1200" b="1" err="1"/>
              <a:t>Badla</a:t>
            </a:r>
            <a:r>
              <a:rPr lang="en-IN" sz="1200" b="1"/>
              <a:t> Kya</a:t>
            </a:r>
            <a:r>
              <a:rPr lang="en-IN" sz="1200"/>
              <a:t>?”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C5B1A2D-5F88-A151-41A1-0DF92C52BAAF}"/>
              </a:ext>
            </a:extLst>
          </p:cNvPr>
          <p:cNvSpPr/>
          <p:nvPr/>
        </p:nvSpPr>
        <p:spPr>
          <a:xfrm>
            <a:off x="1953200" y="1402173"/>
            <a:ext cx="267912" cy="149196"/>
          </a:xfrm>
          <a:prstGeom prst="rightArrow">
            <a:avLst/>
          </a:prstGeom>
          <a:solidFill>
            <a:srgbClr val="FF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C442F83-6DF4-29DA-87C7-FABE803B541D}"/>
              </a:ext>
            </a:extLst>
          </p:cNvPr>
          <p:cNvSpPr/>
          <p:nvPr/>
        </p:nvSpPr>
        <p:spPr>
          <a:xfrm rot="5400000">
            <a:off x="3540181" y="1942306"/>
            <a:ext cx="267912" cy="180837"/>
          </a:xfrm>
          <a:prstGeom prst="rightArrow">
            <a:avLst/>
          </a:prstGeom>
          <a:solidFill>
            <a:srgbClr val="FF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D28F1F58-2C5B-899B-265C-454CFB7573AC}"/>
              </a:ext>
            </a:extLst>
          </p:cNvPr>
          <p:cNvSpPr/>
          <p:nvPr/>
        </p:nvSpPr>
        <p:spPr>
          <a:xfrm rot="10800000">
            <a:off x="1948063" y="2310511"/>
            <a:ext cx="267912" cy="160273"/>
          </a:xfrm>
          <a:prstGeom prst="rightArrow">
            <a:avLst/>
          </a:prstGeom>
          <a:solidFill>
            <a:srgbClr val="FF4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57B262-6DD6-52E2-15EE-B544D04213F1}"/>
              </a:ext>
            </a:extLst>
          </p:cNvPr>
          <p:cNvSpPr/>
          <p:nvPr/>
        </p:nvSpPr>
        <p:spPr>
          <a:xfrm>
            <a:off x="232645" y="2747924"/>
            <a:ext cx="3989332" cy="429533"/>
          </a:xfrm>
          <a:prstGeom prst="rect">
            <a:avLst/>
          </a:prstGeom>
          <a:solidFill>
            <a:srgbClr val="FBD9DD"/>
          </a:solidFill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tx1"/>
                </a:solidFill>
              </a:rPr>
              <a:t>Everyone asks “Are </a:t>
            </a:r>
            <a:r>
              <a:rPr lang="en-IN" sz="1200" err="1">
                <a:solidFill>
                  <a:schemeClr val="tx1"/>
                </a:solidFill>
              </a:rPr>
              <a:t>kya</a:t>
            </a:r>
            <a:r>
              <a:rPr lang="en-IN" sz="1200">
                <a:solidFill>
                  <a:schemeClr val="tx1"/>
                </a:solidFill>
              </a:rPr>
              <a:t> </a:t>
            </a:r>
            <a:r>
              <a:rPr lang="en-IN" sz="1200" err="1">
                <a:solidFill>
                  <a:schemeClr val="tx1"/>
                </a:solidFill>
              </a:rPr>
              <a:t>badla</a:t>
            </a:r>
            <a:r>
              <a:rPr lang="en-IN" sz="1200">
                <a:solidFill>
                  <a:schemeClr val="tx1"/>
                </a:solidFill>
              </a:rPr>
              <a:t>?”, to which all answer “Are TOOTHBRUSH BADLA KYA? NAHI BADLA TO </a:t>
            </a:r>
            <a:r>
              <a:rPr lang="en-IN" sz="1200" b="1" i="1">
                <a:solidFill>
                  <a:schemeClr val="tx1"/>
                </a:solidFill>
              </a:rPr>
              <a:t>BADAL DALO!”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7EABE6-66B9-B8D6-6D16-DF8DBBA30EE2}"/>
              </a:ext>
            </a:extLst>
          </p:cNvPr>
          <p:cNvCxnSpPr>
            <a:cxnSpLocks/>
          </p:cNvCxnSpPr>
          <p:nvPr/>
        </p:nvCxnSpPr>
        <p:spPr>
          <a:xfrm>
            <a:off x="91440" y="3828793"/>
            <a:ext cx="42400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2EFAE63E-8499-9DA5-E1CB-DCEBA1688DBF}"/>
              </a:ext>
            </a:extLst>
          </p:cNvPr>
          <p:cNvSpPr/>
          <p:nvPr/>
        </p:nvSpPr>
        <p:spPr>
          <a:xfrm>
            <a:off x="149728" y="1310292"/>
            <a:ext cx="241076" cy="241076"/>
          </a:xfrm>
          <a:prstGeom prst="ellipse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C5DFAB-3D33-8E01-B38B-57F10F7CB13B}"/>
              </a:ext>
            </a:extLst>
          </p:cNvPr>
          <p:cNvSpPr/>
          <p:nvPr/>
        </p:nvSpPr>
        <p:spPr>
          <a:xfrm>
            <a:off x="149728" y="3852141"/>
            <a:ext cx="241076" cy="241076"/>
          </a:xfrm>
          <a:prstGeom prst="ellipse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BA16EB4-3565-7908-90A6-EADE519B9593}"/>
              </a:ext>
            </a:extLst>
          </p:cNvPr>
          <p:cNvGrpSpPr/>
          <p:nvPr/>
        </p:nvGrpSpPr>
        <p:grpSpPr>
          <a:xfrm>
            <a:off x="390804" y="3886291"/>
            <a:ext cx="2024519" cy="1255481"/>
            <a:chOff x="3770057" y="1880315"/>
            <a:chExt cx="4735765" cy="3174286"/>
          </a:xfrm>
        </p:grpSpPr>
        <p:pic>
          <p:nvPicPr>
            <p:cNvPr id="45" name="Picture 16" descr="Premium Photo | Blank white horizontal billboard on cityscape background at  night front view mockup advertising concept">
              <a:extLst>
                <a:ext uri="{FF2B5EF4-FFF2-40B4-BE49-F238E27FC236}">
                  <a16:creationId xmlns:a16="http://schemas.microsoft.com/office/drawing/2014/main" id="{7ADAF220-E871-ECDB-3BFB-E1C5E5CED0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92" t="11009" r="9584" b="9073"/>
            <a:stretch/>
          </p:blipFill>
          <p:spPr bwMode="auto">
            <a:xfrm>
              <a:off x="3770057" y="1880315"/>
              <a:ext cx="4735765" cy="3174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5" descr="A black and white logo&#10;&#10;Description automatically generated">
              <a:extLst>
                <a:ext uri="{FF2B5EF4-FFF2-40B4-BE49-F238E27FC236}">
                  <a16:creationId xmlns:a16="http://schemas.microsoft.com/office/drawing/2014/main" id="{EA37423E-A951-8E3A-63AE-6257B94B7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" t="22245" r="198" b="19220"/>
            <a:stretch/>
          </p:blipFill>
          <p:spPr>
            <a:xfrm>
              <a:off x="3997119" y="2426923"/>
              <a:ext cx="4224569" cy="1992677"/>
            </a:xfrm>
            <a:prstGeom prst="rect">
              <a:avLst/>
            </a:prstGeom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400530A-6C83-D912-AB5C-E621C3CA4573}"/>
              </a:ext>
            </a:extLst>
          </p:cNvPr>
          <p:cNvSpPr/>
          <p:nvPr/>
        </p:nvSpPr>
        <p:spPr>
          <a:xfrm>
            <a:off x="2467854" y="3867182"/>
            <a:ext cx="793404" cy="1255475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tx1"/>
                </a:solidFill>
              </a:rPr>
              <a:t>Blank billboards with only tagline to generate curiosity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316435B-CE8B-8F39-EF53-55C759A4F295}"/>
              </a:ext>
            </a:extLst>
          </p:cNvPr>
          <p:cNvCxnSpPr>
            <a:cxnSpLocks/>
          </p:cNvCxnSpPr>
          <p:nvPr/>
        </p:nvCxnSpPr>
        <p:spPr>
          <a:xfrm>
            <a:off x="111760" y="5191938"/>
            <a:ext cx="424003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575C91DD-7F13-0281-4501-5EFA15DCFF39}"/>
              </a:ext>
            </a:extLst>
          </p:cNvPr>
          <p:cNvSpPr/>
          <p:nvPr/>
        </p:nvSpPr>
        <p:spPr>
          <a:xfrm>
            <a:off x="4432497" y="1323339"/>
            <a:ext cx="241076" cy="2410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026A1D-4AB2-0DF3-E671-52FFF01CC4C1}"/>
              </a:ext>
            </a:extLst>
          </p:cNvPr>
          <p:cNvSpPr/>
          <p:nvPr/>
        </p:nvSpPr>
        <p:spPr>
          <a:xfrm rot="16200000">
            <a:off x="26758" y="3432220"/>
            <a:ext cx="567028" cy="165158"/>
          </a:xfrm>
          <a:prstGeom prst="rect">
            <a:avLst/>
          </a:prstGeom>
          <a:solidFill>
            <a:srgbClr val="D3010E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bg1"/>
                </a:solidFill>
              </a:rPr>
              <a:t>WHO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69975AD-C685-6788-3578-C726D1F65E52}"/>
              </a:ext>
            </a:extLst>
          </p:cNvPr>
          <p:cNvSpPr/>
          <p:nvPr/>
        </p:nvSpPr>
        <p:spPr>
          <a:xfrm rot="16200000">
            <a:off x="1986365" y="3432220"/>
            <a:ext cx="567028" cy="165158"/>
          </a:xfrm>
          <a:prstGeom prst="rect">
            <a:avLst/>
          </a:prstGeom>
          <a:solidFill>
            <a:srgbClr val="D3010E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</a:rPr>
              <a:t>WHY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89C6E37-39E7-ED2D-AD4C-8996EFAADC42}"/>
              </a:ext>
            </a:extLst>
          </p:cNvPr>
          <p:cNvSpPr/>
          <p:nvPr/>
        </p:nvSpPr>
        <p:spPr>
          <a:xfrm>
            <a:off x="3319362" y="3854152"/>
            <a:ext cx="987362" cy="165158"/>
          </a:xfrm>
          <a:prstGeom prst="rect">
            <a:avLst/>
          </a:prstGeom>
          <a:solidFill>
            <a:srgbClr val="D3010E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</a:rPr>
              <a:t>WHO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BA244D5-8454-017E-D0E6-AF01D670FA2E}"/>
              </a:ext>
            </a:extLst>
          </p:cNvPr>
          <p:cNvSpPr/>
          <p:nvPr/>
        </p:nvSpPr>
        <p:spPr>
          <a:xfrm>
            <a:off x="3305396" y="4472172"/>
            <a:ext cx="1001328" cy="165158"/>
          </a:xfrm>
          <a:prstGeom prst="rect">
            <a:avLst/>
          </a:prstGeom>
          <a:solidFill>
            <a:srgbClr val="D3010E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</a:rPr>
              <a:t>WHY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7DEA6FB-0132-95E2-7E96-8BB4C8773598}"/>
              </a:ext>
            </a:extLst>
          </p:cNvPr>
          <p:cNvSpPr/>
          <p:nvPr/>
        </p:nvSpPr>
        <p:spPr>
          <a:xfrm>
            <a:off x="4673572" y="1316246"/>
            <a:ext cx="3757549" cy="241076"/>
          </a:xfrm>
          <a:prstGeom prst="rect">
            <a:avLst/>
          </a:prstGeom>
          <a:solidFill>
            <a:srgbClr val="FF9393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tx1"/>
                </a:solidFill>
              </a:rPr>
              <a:t>Targeted communication</a:t>
            </a:r>
          </a:p>
        </p:txBody>
      </p:sp>
      <p:pic>
        <p:nvPicPr>
          <p:cNvPr id="59" name="Picture 4" descr="Tinder | Dating, Make Friends &amp; Meet New People">
            <a:extLst>
              <a:ext uri="{FF2B5EF4-FFF2-40B4-BE49-F238E27FC236}">
                <a16:creationId xmlns:a16="http://schemas.microsoft.com/office/drawing/2014/main" id="{E616BB73-9CFB-B2A6-F928-15B84EEFF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938" y="1573555"/>
            <a:ext cx="644693" cy="64469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A131BD16-03AA-8F5C-B975-3EFD0FE9DEB6}"/>
              </a:ext>
            </a:extLst>
          </p:cNvPr>
          <p:cNvSpPr/>
          <p:nvPr/>
        </p:nvSpPr>
        <p:spPr>
          <a:xfrm>
            <a:off x="6655664" y="1592776"/>
            <a:ext cx="1775457" cy="119433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i="1">
                <a:solidFill>
                  <a:srgbClr val="FF0000"/>
                </a:solidFill>
              </a:rPr>
              <a:t>Be kiss ready: </a:t>
            </a:r>
            <a:r>
              <a:rPr lang="en-IN" sz="1200">
                <a:solidFill>
                  <a:schemeClr val="tx1"/>
                </a:solidFill>
              </a:rPr>
              <a:t>Collaborate with Tinder to promote oral hygiene</a:t>
            </a:r>
            <a:endParaRPr lang="en-IN" sz="1200" b="1" i="1">
              <a:solidFill>
                <a:srgbClr val="FF0000"/>
              </a:solidFill>
            </a:endParaRPr>
          </a:p>
        </p:txBody>
      </p:sp>
      <p:pic>
        <p:nvPicPr>
          <p:cNvPr id="61" name="Picture 8" descr="Flo Period &amp; Pregnancy Tracker - Apps on Google Play">
            <a:extLst>
              <a:ext uri="{FF2B5EF4-FFF2-40B4-BE49-F238E27FC236}">
                <a16:creationId xmlns:a16="http://schemas.microsoft.com/office/drawing/2014/main" id="{39A5D94D-2BF9-2694-4DBB-CBDD94B67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795" y="4029595"/>
            <a:ext cx="539053" cy="53905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D8EE8240-883C-002B-A38C-86071A06CBE3}"/>
              </a:ext>
            </a:extLst>
          </p:cNvPr>
          <p:cNvSpPr/>
          <p:nvPr/>
        </p:nvSpPr>
        <p:spPr>
          <a:xfrm>
            <a:off x="6655663" y="4019310"/>
            <a:ext cx="1775457" cy="10801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>
                <a:solidFill>
                  <a:sysClr val="windowText" lastClr="000000"/>
                </a:solidFill>
              </a:rPr>
              <a:t>Collaborate </a:t>
            </a:r>
            <a:r>
              <a:rPr lang="en-IN" sz="1200" b="1">
                <a:solidFill>
                  <a:sysClr val="windowText" lastClr="000000"/>
                </a:solidFill>
              </a:rPr>
              <a:t>with period tracking apps </a:t>
            </a:r>
            <a:r>
              <a:rPr lang="en-IN" sz="1200">
                <a:solidFill>
                  <a:sysClr val="windowText" lastClr="000000"/>
                </a:solidFill>
              </a:rPr>
              <a:t>to send reminders. To reiterate the idea of periodic checking </a:t>
            </a:r>
            <a:endParaRPr lang="en-IN" sz="1200" b="1">
              <a:solidFill>
                <a:srgbClr val="FF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7A781E-D9C1-A018-3074-E414C2300646}"/>
              </a:ext>
            </a:extLst>
          </p:cNvPr>
          <p:cNvSpPr/>
          <p:nvPr/>
        </p:nvSpPr>
        <p:spPr>
          <a:xfrm>
            <a:off x="6655663" y="2853870"/>
            <a:ext cx="1775457" cy="10986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200">
                <a:solidFill>
                  <a:sysClr val="windowText" lastClr="000000"/>
                </a:solidFill>
              </a:rPr>
              <a:t>Tie-up with </a:t>
            </a:r>
            <a:r>
              <a:rPr lang="en-IN" sz="1200" b="1">
                <a:solidFill>
                  <a:sysClr val="windowText" lastClr="000000"/>
                </a:solidFill>
              </a:rPr>
              <a:t>semi-urban and rural schools </a:t>
            </a:r>
            <a:r>
              <a:rPr lang="en-IN" sz="1200">
                <a:solidFill>
                  <a:sysClr val="windowText" lastClr="000000"/>
                </a:solidFill>
              </a:rPr>
              <a:t>to promote awareness about oral hygiene among children</a:t>
            </a:r>
            <a:endParaRPr lang="en-IN" sz="1200">
              <a:solidFill>
                <a:srgbClr val="FF0000"/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38C878DA-A868-CC9F-57A2-425696F5E7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2927" y="2795348"/>
            <a:ext cx="580913" cy="58091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6E0347F-8BC6-B03D-A659-967AA7532609}"/>
              </a:ext>
            </a:extLst>
          </p:cNvPr>
          <p:cNvSpPr txBox="1"/>
          <p:nvPr/>
        </p:nvSpPr>
        <p:spPr>
          <a:xfrm>
            <a:off x="5419351" y="1592776"/>
            <a:ext cx="35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/>
              <a:t>+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17EFD76-8417-398A-92BF-50D7482818F8}"/>
              </a:ext>
            </a:extLst>
          </p:cNvPr>
          <p:cNvSpPr/>
          <p:nvPr/>
        </p:nvSpPr>
        <p:spPr>
          <a:xfrm>
            <a:off x="4443875" y="1658961"/>
            <a:ext cx="241076" cy="241076"/>
          </a:xfrm>
          <a:prstGeom prst="ellipse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E19FC09-F3D2-FDAB-10BE-FD29DA0C3660}"/>
              </a:ext>
            </a:extLst>
          </p:cNvPr>
          <p:cNvSpPr txBox="1"/>
          <p:nvPr/>
        </p:nvSpPr>
        <p:spPr>
          <a:xfrm>
            <a:off x="5401848" y="2796063"/>
            <a:ext cx="35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+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FE74E9-AF1B-2F14-0521-D7B2FD074DB5}"/>
              </a:ext>
            </a:extLst>
          </p:cNvPr>
          <p:cNvSpPr/>
          <p:nvPr/>
        </p:nvSpPr>
        <p:spPr>
          <a:xfrm>
            <a:off x="4844954" y="2231784"/>
            <a:ext cx="567028" cy="16515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</a:rPr>
              <a:t>WHO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6A6E033-6F45-B31F-AAE7-2017803BE3EA}"/>
              </a:ext>
            </a:extLst>
          </p:cNvPr>
          <p:cNvSpPr/>
          <p:nvPr/>
        </p:nvSpPr>
        <p:spPr>
          <a:xfrm>
            <a:off x="5841765" y="2235765"/>
            <a:ext cx="567028" cy="16515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</a:rPr>
              <a:t>WHY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B57910A-04BA-F63E-47AE-F2CFF532D865}"/>
              </a:ext>
            </a:extLst>
          </p:cNvPr>
          <p:cNvSpPr/>
          <p:nvPr/>
        </p:nvSpPr>
        <p:spPr>
          <a:xfrm>
            <a:off x="4443873" y="2856977"/>
            <a:ext cx="241076" cy="241076"/>
          </a:xfrm>
          <a:prstGeom prst="ellipse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B1BF941-6367-C1A2-74EB-7BD209D46276}"/>
              </a:ext>
            </a:extLst>
          </p:cNvPr>
          <p:cNvSpPr/>
          <p:nvPr/>
        </p:nvSpPr>
        <p:spPr>
          <a:xfrm>
            <a:off x="4858939" y="3415306"/>
            <a:ext cx="567028" cy="16515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</a:rPr>
              <a:t>WHO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B8E6215-0C5E-AB9B-BD01-233F65D36858}"/>
              </a:ext>
            </a:extLst>
          </p:cNvPr>
          <p:cNvSpPr/>
          <p:nvPr/>
        </p:nvSpPr>
        <p:spPr>
          <a:xfrm>
            <a:off x="5874953" y="3415306"/>
            <a:ext cx="567028" cy="16515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</a:rPr>
              <a:t>WHY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945904D-BA49-8A33-0518-F7BC571E1B72}"/>
              </a:ext>
            </a:extLst>
          </p:cNvPr>
          <p:cNvSpPr/>
          <p:nvPr/>
        </p:nvSpPr>
        <p:spPr>
          <a:xfrm>
            <a:off x="4443873" y="4012938"/>
            <a:ext cx="241076" cy="241076"/>
          </a:xfrm>
          <a:prstGeom prst="ellipse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99D113-9DAE-7833-D179-BCABD4D12BA6}"/>
              </a:ext>
            </a:extLst>
          </p:cNvPr>
          <p:cNvSpPr txBox="1"/>
          <p:nvPr/>
        </p:nvSpPr>
        <p:spPr>
          <a:xfrm>
            <a:off x="5430924" y="3975955"/>
            <a:ext cx="35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/>
              <a:t>+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22F286-6627-E984-BFD4-8B391F9B9257}"/>
              </a:ext>
            </a:extLst>
          </p:cNvPr>
          <p:cNvSpPr/>
          <p:nvPr/>
        </p:nvSpPr>
        <p:spPr>
          <a:xfrm>
            <a:off x="4858939" y="4606217"/>
            <a:ext cx="567028" cy="16515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</a:rPr>
              <a:t>WHO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912654F-9953-029F-623F-F4235D6FF728}"/>
              </a:ext>
            </a:extLst>
          </p:cNvPr>
          <p:cNvSpPr/>
          <p:nvPr/>
        </p:nvSpPr>
        <p:spPr>
          <a:xfrm>
            <a:off x="5874953" y="4606217"/>
            <a:ext cx="567028" cy="16515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</a:rPr>
              <a:t>WHY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75D5F4D-FDE7-FF8D-C3CC-EF568F74A446}"/>
              </a:ext>
            </a:extLst>
          </p:cNvPr>
          <p:cNvCxnSpPr>
            <a:cxnSpLocks/>
          </p:cNvCxnSpPr>
          <p:nvPr/>
        </p:nvCxnSpPr>
        <p:spPr>
          <a:xfrm>
            <a:off x="4409955" y="5191938"/>
            <a:ext cx="406608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B54F889-640A-30BA-D1A0-2EC918B741D6}"/>
              </a:ext>
            </a:extLst>
          </p:cNvPr>
          <p:cNvGrpSpPr/>
          <p:nvPr/>
        </p:nvGrpSpPr>
        <p:grpSpPr>
          <a:xfrm>
            <a:off x="8817954" y="1532915"/>
            <a:ext cx="1908730" cy="1366408"/>
            <a:chOff x="3771348" y="3673553"/>
            <a:chExt cx="3314700" cy="2457450"/>
          </a:xfrm>
        </p:grpSpPr>
        <p:pic>
          <p:nvPicPr>
            <p:cNvPr id="91" name="Picture 20">
              <a:extLst>
                <a:ext uri="{FF2B5EF4-FFF2-40B4-BE49-F238E27FC236}">
                  <a16:creationId xmlns:a16="http://schemas.microsoft.com/office/drawing/2014/main" id="{BEC12021-5D32-5263-11D2-49F4558FB0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1348" y="3673553"/>
              <a:ext cx="3314700" cy="2457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12" descr="QR Code | 2D, matrix &amp; scanning | Britannica">
              <a:extLst>
                <a:ext uri="{FF2B5EF4-FFF2-40B4-BE49-F238E27FC236}">
                  <a16:creationId xmlns:a16="http://schemas.microsoft.com/office/drawing/2014/main" id="{D4FD0E64-B65B-1A8D-09E3-7C54840F2B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6186" y="4728123"/>
              <a:ext cx="1113877" cy="1113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82C8BF9-A975-2122-054F-08B4FD7FEA82}"/>
              </a:ext>
            </a:extLst>
          </p:cNvPr>
          <p:cNvGrpSpPr/>
          <p:nvPr/>
        </p:nvGrpSpPr>
        <p:grpSpPr>
          <a:xfrm>
            <a:off x="11021915" y="1464433"/>
            <a:ext cx="890639" cy="1594643"/>
            <a:chOff x="3315846" y="3304898"/>
            <a:chExt cx="943643" cy="1819551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F7F875F-0A1E-2E88-BAAE-80A8F406F1DC}"/>
                </a:ext>
              </a:extLst>
            </p:cNvPr>
            <p:cNvGrpSpPr/>
            <p:nvPr/>
          </p:nvGrpSpPr>
          <p:grpSpPr>
            <a:xfrm>
              <a:off x="3315846" y="3304898"/>
              <a:ext cx="943643" cy="1819551"/>
              <a:chOff x="3353161" y="3318887"/>
              <a:chExt cx="975198" cy="1826462"/>
            </a:xfrm>
          </p:grpSpPr>
          <p:pic>
            <p:nvPicPr>
              <p:cNvPr id="98" name="Picture 22">
                <a:extLst>
                  <a:ext uri="{FF2B5EF4-FFF2-40B4-BE49-F238E27FC236}">
                    <a16:creationId xmlns:a16="http://schemas.microsoft.com/office/drawing/2014/main" id="{F189E82C-B6A1-EA69-E684-1C055D4012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801" t="3813" r="34022"/>
              <a:stretch/>
            </p:blipFill>
            <p:spPr bwMode="auto">
              <a:xfrm>
                <a:off x="3353161" y="3318887"/>
                <a:ext cx="975198" cy="1826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EDFC5AB8-20F4-972E-6356-75A561498833}"/>
                  </a:ext>
                </a:extLst>
              </p:cNvPr>
              <p:cNvSpPr txBox="1"/>
              <p:nvPr/>
            </p:nvSpPr>
            <p:spPr>
              <a:xfrm>
                <a:off x="3426161" y="3934515"/>
                <a:ext cx="846569" cy="511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100" b="1" i="1"/>
                  <a:t>[expert  opinion</a:t>
                </a:r>
                <a:r>
                  <a:rPr lang="en-IN" sz="1200" b="1" i="1"/>
                  <a:t>]</a:t>
                </a:r>
              </a:p>
            </p:txBody>
          </p:sp>
        </p:grpSp>
        <p:pic>
          <p:nvPicPr>
            <p:cNvPr id="97" name="Picture 2" descr="Colgate Logo, symbol, meaning, history, PNG, brand">
              <a:extLst>
                <a:ext uri="{FF2B5EF4-FFF2-40B4-BE49-F238E27FC236}">
                  <a16:creationId xmlns:a16="http://schemas.microsoft.com/office/drawing/2014/main" id="{2C826C96-1905-930B-884A-5E581EE9E8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34" r="1272" b="13865"/>
            <a:stretch/>
          </p:blipFill>
          <p:spPr bwMode="auto">
            <a:xfrm>
              <a:off x="3446066" y="3526584"/>
              <a:ext cx="325282" cy="141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F07AB371-8945-EA89-EB58-BD43BA9A526F}"/>
              </a:ext>
            </a:extLst>
          </p:cNvPr>
          <p:cNvSpPr txBox="1"/>
          <p:nvPr/>
        </p:nvSpPr>
        <p:spPr>
          <a:xfrm>
            <a:off x="10654030" y="1938588"/>
            <a:ext cx="35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/>
              <a:t>+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A7FC1FC-DB3E-18C9-0C50-957AC688E797}"/>
              </a:ext>
            </a:extLst>
          </p:cNvPr>
          <p:cNvSpPr/>
          <p:nvPr/>
        </p:nvSpPr>
        <p:spPr>
          <a:xfrm>
            <a:off x="8817954" y="3012280"/>
            <a:ext cx="1638751" cy="545412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>
                <a:solidFill>
                  <a:schemeClr val="tx1"/>
                </a:solidFill>
              </a:rPr>
              <a:t>Redirect to a pop-up with expert opinion to raise awareness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6E9BBC6-C953-D5B9-4066-8119977EA2B1}"/>
              </a:ext>
            </a:extLst>
          </p:cNvPr>
          <p:cNvSpPr/>
          <p:nvPr/>
        </p:nvSpPr>
        <p:spPr>
          <a:xfrm>
            <a:off x="10696011" y="3012280"/>
            <a:ext cx="1280995" cy="545412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>
                <a:solidFill>
                  <a:schemeClr val="tx1"/>
                </a:solidFill>
              </a:rPr>
              <a:t>Mystery QR </a:t>
            </a:r>
            <a:r>
              <a:rPr lang="en-IN" sz="1200">
                <a:solidFill>
                  <a:schemeClr val="tx1"/>
                </a:solidFill>
              </a:rPr>
              <a:t>code to generate curiosity</a:t>
            </a: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F127D5AD-FA21-817B-FB79-FCA49B7CC7FF}"/>
              </a:ext>
            </a:extLst>
          </p:cNvPr>
          <p:cNvSpPr/>
          <p:nvPr/>
        </p:nvSpPr>
        <p:spPr>
          <a:xfrm>
            <a:off x="10476382" y="3168235"/>
            <a:ext cx="219629" cy="149681"/>
          </a:xfrm>
          <a:prstGeom prst="rightArrow">
            <a:avLst/>
          </a:prstGeom>
          <a:solidFill>
            <a:srgbClr val="D301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C17E75E-D23E-D81E-8CA6-0D8550397AE1}"/>
              </a:ext>
            </a:extLst>
          </p:cNvPr>
          <p:cNvSpPr/>
          <p:nvPr/>
        </p:nvSpPr>
        <p:spPr>
          <a:xfrm>
            <a:off x="8582088" y="1618321"/>
            <a:ext cx="241076" cy="241076"/>
          </a:xfrm>
          <a:prstGeom prst="ellipse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A2621EE-B460-4C89-3844-EF60D89D4B50}"/>
              </a:ext>
            </a:extLst>
          </p:cNvPr>
          <p:cNvSpPr/>
          <p:nvPr/>
        </p:nvSpPr>
        <p:spPr>
          <a:xfrm>
            <a:off x="8582088" y="3715430"/>
            <a:ext cx="241076" cy="241076"/>
          </a:xfrm>
          <a:prstGeom prst="ellipse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pic>
        <p:nvPicPr>
          <p:cNvPr id="106" name="Picture 18">
            <a:extLst>
              <a:ext uri="{FF2B5EF4-FFF2-40B4-BE49-F238E27FC236}">
                <a16:creationId xmlns:a16="http://schemas.microsoft.com/office/drawing/2014/main" id="{30E15484-3278-6D00-6CE9-995C508F8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2" t="19497" r="11716" b="4698"/>
          <a:stretch/>
        </p:blipFill>
        <p:spPr bwMode="auto">
          <a:xfrm>
            <a:off x="8649699" y="3893895"/>
            <a:ext cx="759328" cy="90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DCD2054E-6590-0228-2F9F-B698ABF49914}"/>
              </a:ext>
            </a:extLst>
          </p:cNvPr>
          <p:cNvSpPr/>
          <p:nvPr/>
        </p:nvSpPr>
        <p:spPr>
          <a:xfrm>
            <a:off x="9925694" y="3875114"/>
            <a:ext cx="2051314" cy="920353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>
                <a:solidFill>
                  <a:schemeClr val="tx1"/>
                </a:solidFill>
              </a:rPr>
              <a:t>Road displays</a:t>
            </a:r>
            <a:r>
              <a:rPr lang="en-IN" sz="1200">
                <a:solidFill>
                  <a:schemeClr val="tx1"/>
                </a:solidFill>
              </a:rPr>
              <a:t>: ask people to pick up stuff using crooked hook, that resonate with frayed bristles not being able to clean plague</a:t>
            </a:r>
          </a:p>
        </p:txBody>
      </p:sp>
      <p:pic>
        <p:nvPicPr>
          <p:cNvPr id="108" name="Picture 22">
            <a:extLst>
              <a:ext uri="{FF2B5EF4-FFF2-40B4-BE49-F238E27FC236}">
                <a16:creationId xmlns:a16="http://schemas.microsoft.com/office/drawing/2014/main" id="{DE6C2D29-95A5-7D84-D604-DEF389A04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356" y="3954697"/>
            <a:ext cx="705711" cy="70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8D092E6E-393A-CD74-C0E5-1127975D266E}"/>
              </a:ext>
            </a:extLst>
          </p:cNvPr>
          <p:cNvSpPr/>
          <p:nvPr/>
        </p:nvSpPr>
        <p:spPr>
          <a:xfrm>
            <a:off x="419879" y="3202865"/>
            <a:ext cx="1700245" cy="592632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tx1"/>
                </a:solidFill>
              </a:rPr>
              <a:t>Educated consumers. Primarily the urban audience 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C20C2EE-667A-58BB-13B0-BA2006AFE775}"/>
              </a:ext>
            </a:extLst>
          </p:cNvPr>
          <p:cNvSpPr/>
          <p:nvPr/>
        </p:nvSpPr>
        <p:spPr>
          <a:xfrm>
            <a:off x="2360858" y="3202865"/>
            <a:ext cx="1861119" cy="592632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tx1"/>
                </a:solidFill>
              </a:rPr>
              <a:t>Involves all consumer segments 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B962755-85BD-15AE-B192-BBC1785889AF}"/>
              </a:ext>
            </a:extLst>
          </p:cNvPr>
          <p:cNvSpPr/>
          <p:nvPr/>
        </p:nvSpPr>
        <p:spPr>
          <a:xfrm>
            <a:off x="4575845" y="3592376"/>
            <a:ext cx="1122124" cy="403186"/>
          </a:xfrm>
          <a:prstGeom prst="rect">
            <a:avLst/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>
                <a:solidFill>
                  <a:schemeClr val="tx1"/>
                </a:solidFill>
              </a:rPr>
              <a:t>School students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0CD42AA-1855-106B-E024-2AF7AA4757C1}"/>
              </a:ext>
            </a:extLst>
          </p:cNvPr>
          <p:cNvSpPr/>
          <p:nvPr/>
        </p:nvSpPr>
        <p:spPr>
          <a:xfrm>
            <a:off x="5697968" y="3592376"/>
            <a:ext cx="877995" cy="403186"/>
          </a:xfrm>
          <a:prstGeom prst="rect">
            <a:avLst/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692BC0A-7579-2EF6-9A78-FAE8649B25C0}"/>
              </a:ext>
            </a:extLst>
          </p:cNvPr>
          <p:cNvSpPr/>
          <p:nvPr/>
        </p:nvSpPr>
        <p:spPr>
          <a:xfrm>
            <a:off x="4564411" y="4781659"/>
            <a:ext cx="1170478" cy="403186"/>
          </a:xfrm>
          <a:prstGeom prst="rect">
            <a:avLst/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>
                <a:solidFill>
                  <a:schemeClr val="tx1"/>
                </a:solidFill>
              </a:rPr>
              <a:t>Working women, homemakers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F8BEE92-A005-2F2B-44FA-0F92B768568D}"/>
              </a:ext>
            </a:extLst>
          </p:cNvPr>
          <p:cNvSpPr/>
          <p:nvPr/>
        </p:nvSpPr>
        <p:spPr>
          <a:xfrm>
            <a:off x="5551726" y="4796476"/>
            <a:ext cx="1170478" cy="403186"/>
          </a:xfrm>
          <a:prstGeom prst="rect">
            <a:avLst/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>
                <a:solidFill>
                  <a:schemeClr val="tx1"/>
                </a:solidFill>
              </a:rPr>
              <a:t>Association of periodic checking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82FA17B-1D01-C107-AF1F-3A57C7AD44B8}"/>
              </a:ext>
            </a:extLst>
          </p:cNvPr>
          <p:cNvSpPr/>
          <p:nvPr/>
        </p:nvSpPr>
        <p:spPr>
          <a:xfrm>
            <a:off x="3299478" y="4029596"/>
            <a:ext cx="1007245" cy="41274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tx1"/>
                </a:solidFill>
              </a:rPr>
              <a:t>ATL for wider reach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AA970C-E921-A121-6E0F-673A96400D92}"/>
              </a:ext>
            </a:extLst>
          </p:cNvPr>
          <p:cNvSpPr/>
          <p:nvPr/>
        </p:nvSpPr>
        <p:spPr>
          <a:xfrm>
            <a:off x="3319361" y="4667166"/>
            <a:ext cx="987361" cy="455491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>
                <a:solidFill>
                  <a:schemeClr val="tx1"/>
                </a:solidFill>
              </a:rPr>
              <a:t>Link through font used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2B7A56-D198-059B-C958-244B415CD778}"/>
              </a:ext>
            </a:extLst>
          </p:cNvPr>
          <p:cNvSpPr/>
          <p:nvPr/>
        </p:nvSpPr>
        <p:spPr>
          <a:xfrm>
            <a:off x="5653049" y="3592376"/>
            <a:ext cx="944460" cy="403186"/>
          </a:xfrm>
          <a:prstGeom prst="rect">
            <a:avLst/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tx1"/>
                </a:solidFill>
              </a:rPr>
              <a:t>Awareness at root level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17802FE-E56D-1A12-54DA-3DA25DF4222E}"/>
              </a:ext>
            </a:extLst>
          </p:cNvPr>
          <p:cNvSpPr/>
          <p:nvPr/>
        </p:nvSpPr>
        <p:spPr>
          <a:xfrm>
            <a:off x="4575845" y="2409703"/>
            <a:ext cx="1122124" cy="403186"/>
          </a:xfrm>
          <a:prstGeom prst="rect">
            <a:avLst/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>
                <a:solidFill>
                  <a:schemeClr val="tx1"/>
                </a:solidFill>
              </a:rPr>
              <a:t>Gen z, millennials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9F71DB-9860-A686-2033-5581F9AED14B}"/>
              </a:ext>
            </a:extLst>
          </p:cNvPr>
          <p:cNvSpPr/>
          <p:nvPr/>
        </p:nvSpPr>
        <p:spPr>
          <a:xfrm>
            <a:off x="5573108" y="2409703"/>
            <a:ext cx="1024401" cy="403186"/>
          </a:xfrm>
          <a:prstGeom prst="rect">
            <a:avLst/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>
                <a:solidFill>
                  <a:schemeClr val="tx1"/>
                </a:solidFill>
              </a:rPr>
              <a:t>Making oral health a part of social norm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B081D7-817D-8A26-82CA-BD67EA8DDDFD}"/>
              </a:ext>
            </a:extLst>
          </p:cNvPr>
          <p:cNvSpPr/>
          <p:nvPr/>
        </p:nvSpPr>
        <p:spPr>
          <a:xfrm>
            <a:off x="8582088" y="4978891"/>
            <a:ext cx="241076" cy="241076"/>
          </a:xfrm>
          <a:prstGeom prst="ellipse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07C46C-C25B-C6E8-258A-D5F7E1BE1794}"/>
              </a:ext>
            </a:extLst>
          </p:cNvPr>
          <p:cNvSpPr/>
          <p:nvPr/>
        </p:nvSpPr>
        <p:spPr>
          <a:xfrm>
            <a:off x="9925694" y="5117256"/>
            <a:ext cx="2051314" cy="1098349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tx1"/>
                </a:solidFill>
              </a:rPr>
              <a:t>Fun Friday on Insta:</a:t>
            </a:r>
          </a:p>
          <a:p>
            <a:r>
              <a:rPr lang="en-IN" sz="1200" dirty="0">
                <a:solidFill>
                  <a:schemeClr val="tx1"/>
                </a:solidFill>
              </a:rPr>
              <a:t>A fun fact/ quiz on the Colgate insta page every Friday at the same time under</a:t>
            </a:r>
            <a:r>
              <a:rPr lang="en-IN" sz="1200" b="1" dirty="0">
                <a:solidFill>
                  <a:schemeClr val="tx1"/>
                </a:solidFill>
              </a:rPr>
              <a:t> “BADAAL DAALO”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39ED87-4A88-0FF8-3A6E-4D0AC5A2E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545" y="5034239"/>
            <a:ext cx="617841" cy="61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810223-FF96-B28A-F0BE-0BDAABB8EE5A}"/>
              </a:ext>
            </a:extLst>
          </p:cNvPr>
          <p:cNvSpPr txBox="1"/>
          <p:nvPr/>
        </p:nvSpPr>
        <p:spPr>
          <a:xfrm>
            <a:off x="9105912" y="5449836"/>
            <a:ext cx="35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/>
              <a:t>+</a:t>
            </a:r>
          </a:p>
        </p:txBody>
      </p:sp>
      <p:pic>
        <p:nvPicPr>
          <p:cNvPr id="41" name="Picture 40" descr="A black and white logo&#10;&#10;Description automatically generated">
            <a:extLst>
              <a:ext uri="{FF2B5EF4-FFF2-40B4-BE49-F238E27FC236}">
                <a16:creationId xmlns:a16="http://schemas.microsoft.com/office/drawing/2014/main" id="{2349F5CC-C0CF-CF2D-1F45-3639E509C7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22245" r="198" b="19220"/>
          <a:stretch/>
        </p:blipFill>
        <p:spPr>
          <a:xfrm>
            <a:off x="5759438" y="1685044"/>
            <a:ext cx="816525" cy="529716"/>
          </a:xfrm>
          <a:prstGeom prst="rect">
            <a:avLst/>
          </a:prstGeom>
        </p:spPr>
      </p:pic>
      <p:pic>
        <p:nvPicPr>
          <p:cNvPr id="47" name="Picture 46" descr="A black and white logo&#10;&#10;Description automatically generated">
            <a:extLst>
              <a:ext uri="{FF2B5EF4-FFF2-40B4-BE49-F238E27FC236}">
                <a16:creationId xmlns:a16="http://schemas.microsoft.com/office/drawing/2014/main" id="{C00484C4-1948-26AC-CC5B-9AC6AA548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22245" r="198" b="19220"/>
          <a:stretch/>
        </p:blipFill>
        <p:spPr>
          <a:xfrm>
            <a:off x="5759438" y="2893828"/>
            <a:ext cx="816525" cy="529716"/>
          </a:xfrm>
          <a:prstGeom prst="rect">
            <a:avLst/>
          </a:prstGeom>
        </p:spPr>
      </p:pic>
      <p:pic>
        <p:nvPicPr>
          <p:cNvPr id="55" name="Picture 54" descr="A black and white logo&#10;&#10;Description automatically generated">
            <a:extLst>
              <a:ext uri="{FF2B5EF4-FFF2-40B4-BE49-F238E27FC236}">
                <a16:creationId xmlns:a16="http://schemas.microsoft.com/office/drawing/2014/main" id="{B8908D97-70BD-AC44-4588-C7818F38A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22245" r="198" b="19220"/>
          <a:stretch/>
        </p:blipFill>
        <p:spPr>
          <a:xfrm>
            <a:off x="5759438" y="4058618"/>
            <a:ext cx="816525" cy="529716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8661A01D-80DB-D816-F256-C71565E0645D}"/>
              </a:ext>
            </a:extLst>
          </p:cNvPr>
          <p:cNvSpPr/>
          <p:nvPr/>
        </p:nvSpPr>
        <p:spPr>
          <a:xfrm>
            <a:off x="214008" y="41566"/>
            <a:ext cx="11128443" cy="318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i="1">
                <a:solidFill>
                  <a:srgbClr val="FF0000"/>
                </a:solidFill>
              </a:rPr>
              <a:t>Narrative change is the first step towards bringing about the desired habit change through BADAAL </a:t>
            </a:r>
            <a:r>
              <a:rPr lang="en-IN" b="1" i="1" err="1">
                <a:solidFill>
                  <a:srgbClr val="FF0000"/>
                </a:solidFill>
              </a:rPr>
              <a:t>daalo</a:t>
            </a:r>
            <a:r>
              <a:rPr lang="en-IN" b="1" i="1">
                <a:solidFill>
                  <a:srgbClr val="FF0000"/>
                </a:solidFill>
              </a:rPr>
              <a:t> .. 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620BDC3F-37EF-DC1C-5ADF-2B4A54997E5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7981" y="5454882"/>
            <a:ext cx="593244" cy="59324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2F56BEBF-1D45-4AE4-9CFE-8C667A35AECE}"/>
              </a:ext>
            </a:extLst>
          </p:cNvPr>
          <p:cNvSpPr/>
          <p:nvPr/>
        </p:nvSpPr>
        <p:spPr>
          <a:xfrm rot="16200000">
            <a:off x="584568" y="5574396"/>
            <a:ext cx="1070663" cy="386707"/>
          </a:xfrm>
          <a:prstGeom prst="rect">
            <a:avLst/>
          </a:prstGeom>
          <a:solidFill>
            <a:srgbClr val="D3010E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bg1"/>
                </a:solidFill>
              </a:rPr>
              <a:t>SUBLIMINAL ASSOCIATION</a:t>
            </a:r>
          </a:p>
        </p:txBody>
      </p:sp>
      <p:pic>
        <p:nvPicPr>
          <p:cNvPr id="67" name="Picture 2" descr="Colgate Logo, symbol, meaning, history, PNG, brand">
            <a:extLst>
              <a:ext uri="{FF2B5EF4-FFF2-40B4-BE49-F238E27FC236}">
                <a16:creationId xmlns:a16="http://schemas.microsoft.com/office/drawing/2014/main" id="{EB84A3A3-26D2-17DB-7860-F9C91F2AC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4" r="1272" b="13865"/>
          <a:stretch/>
        </p:blipFill>
        <p:spPr bwMode="auto">
          <a:xfrm>
            <a:off x="1629899" y="5390767"/>
            <a:ext cx="1002722" cy="43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5D385C0-6783-04A4-9CA5-0FF4E71CB57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34183" y="5246305"/>
            <a:ext cx="584412" cy="58441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D8C34C65-A75F-0EAF-898C-39BEE0E6FB10}"/>
              </a:ext>
            </a:extLst>
          </p:cNvPr>
          <p:cNvSpPr txBox="1"/>
          <p:nvPr/>
        </p:nvSpPr>
        <p:spPr>
          <a:xfrm>
            <a:off x="1868574" y="5789552"/>
            <a:ext cx="897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Brand trust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E838DE4-19BA-47AB-7878-AAA4F99AE8E9}"/>
              </a:ext>
            </a:extLst>
          </p:cNvPr>
          <p:cNvSpPr txBox="1"/>
          <p:nvPr/>
        </p:nvSpPr>
        <p:spPr>
          <a:xfrm>
            <a:off x="2998191" y="5791177"/>
            <a:ext cx="1728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Similar font association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421808A-69DA-BB98-ED9E-0FB8B0D770AC}"/>
              </a:ext>
            </a:extLst>
          </p:cNvPr>
          <p:cNvSpPr txBox="1"/>
          <p:nvPr/>
        </p:nvSpPr>
        <p:spPr>
          <a:xfrm>
            <a:off x="2645208" y="5225138"/>
            <a:ext cx="35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+</a:t>
            </a:r>
          </a:p>
        </p:txBody>
      </p:sp>
      <p:pic>
        <p:nvPicPr>
          <p:cNvPr id="4098" name="Picture 2" descr="Apply this secret mantra to secure college fest sponsorships | by Rohit  Ahuja | Medium">
            <a:extLst>
              <a:ext uri="{FF2B5EF4-FFF2-40B4-BE49-F238E27FC236}">
                <a16:creationId xmlns:a16="http://schemas.microsoft.com/office/drawing/2014/main" id="{4ABD8737-E650-0539-47A5-317FC832C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114" y="5246244"/>
            <a:ext cx="1180434" cy="73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lipkart's 'The Big Billion Days' is back with another campaign">
            <a:extLst>
              <a:ext uri="{FF2B5EF4-FFF2-40B4-BE49-F238E27FC236}">
                <a16:creationId xmlns:a16="http://schemas.microsoft.com/office/drawing/2014/main" id="{FC1AF5BD-E2A1-EA18-B364-B14A66716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758" y="5247459"/>
            <a:ext cx="1384834" cy="74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24 National Festivals of India, Religious Festivals Blogs">
            <a:extLst>
              <a:ext uri="{FF2B5EF4-FFF2-40B4-BE49-F238E27FC236}">
                <a16:creationId xmlns:a16="http://schemas.microsoft.com/office/drawing/2014/main" id="{2589E11F-82DD-F904-96B1-8B299CDE1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521" y="5247460"/>
            <a:ext cx="1174802" cy="74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2399117F-AD3B-DAE8-CB35-B616FE3B2321}"/>
              </a:ext>
            </a:extLst>
          </p:cNvPr>
          <p:cNvSpPr txBox="1"/>
          <p:nvPr/>
        </p:nvSpPr>
        <p:spPr>
          <a:xfrm>
            <a:off x="4671270" y="6023014"/>
            <a:ext cx="3465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Popularising product during festivals &amp; fests</a:t>
            </a:r>
          </a:p>
        </p:txBody>
      </p:sp>
      <p:graphicFrame>
        <p:nvGraphicFramePr>
          <p:cNvPr id="111" name="Diagram 110">
            <a:extLst>
              <a:ext uri="{FF2B5EF4-FFF2-40B4-BE49-F238E27FC236}">
                <a16:creationId xmlns:a16="http://schemas.microsoft.com/office/drawing/2014/main" id="{01D90C94-FCC7-AA5E-299B-C1F55FD4A6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3881393"/>
              </p:ext>
            </p:extLst>
          </p:nvPr>
        </p:nvGraphicFramePr>
        <p:xfrm>
          <a:off x="319289" y="6396039"/>
          <a:ext cx="11872711" cy="393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</p:spTree>
    <p:extLst>
      <p:ext uri="{BB962C8B-B14F-4D97-AF65-F5344CB8AC3E}">
        <p14:creationId xmlns:p14="http://schemas.microsoft.com/office/powerpoint/2010/main" val="225806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404141-DCEB-303D-D673-12EA86DECA5A}"/>
              </a:ext>
            </a:extLst>
          </p:cNvPr>
          <p:cNvCxnSpPr/>
          <p:nvPr/>
        </p:nvCxnSpPr>
        <p:spPr>
          <a:xfrm>
            <a:off x="0" y="429491"/>
            <a:ext cx="12192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lgate Logo, symbol, meaning, history, PNG, brand">
            <a:extLst>
              <a:ext uri="{FF2B5EF4-FFF2-40B4-BE49-F238E27FC236}">
                <a16:creationId xmlns:a16="http://schemas.microsoft.com/office/drawing/2014/main" id="{97A2F529-2045-04EB-F30C-4DA134289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4" r="1272" b="13865"/>
          <a:stretch/>
        </p:blipFill>
        <p:spPr bwMode="auto">
          <a:xfrm>
            <a:off x="11418391" y="41566"/>
            <a:ext cx="732043" cy="31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minder-replacement brush head - by Shuai Li / Core77 Design Awards">
            <a:extLst>
              <a:ext uri="{FF2B5EF4-FFF2-40B4-BE49-F238E27FC236}">
                <a16:creationId xmlns:a16="http://schemas.microsoft.com/office/drawing/2014/main" id="{D9B0F01E-372B-2B16-1825-BCD09E557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3"/>
          <a:stretch/>
        </p:blipFill>
        <p:spPr bwMode="auto">
          <a:xfrm>
            <a:off x="6250898" y="1399524"/>
            <a:ext cx="2893098" cy="305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675C1E-DB1B-E00F-95ED-FA36CD9A3305}"/>
              </a:ext>
            </a:extLst>
          </p:cNvPr>
          <p:cNvSpPr txBox="1"/>
          <p:nvPr/>
        </p:nvSpPr>
        <p:spPr>
          <a:xfrm>
            <a:off x="5592274" y="4442602"/>
            <a:ext cx="1214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/>
              <a:t>Suggestive images</a:t>
            </a:r>
            <a:endParaRPr lang="en-IN" sz="1000" b="1" i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49AC99-0C8C-706C-AA30-8CAD8E2EBF86}"/>
              </a:ext>
            </a:extLst>
          </p:cNvPr>
          <p:cNvSpPr/>
          <p:nvPr/>
        </p:nvSpPr>
        <p:spPr>
          <a:xfrm>
            <a:off x="3511550" y="880984"/>
            <a:ext cx="5632445" cy="42646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i="1">
                <a:solidFill>
                  <a:sysClr val="windowText" lastClr="000000"/>
                </a:solidFill>
              </a:rPr>
              <a:t>A MORE INTUITIVE REMINDER OF THE USER TO REPLACE THE TOOTHBRUSH REGULARLY AT 3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7CA6DF-59ED-5833-DC06-78E3395D31A2}"/>
              </a:ext>
            </a:extLst>
          </p:cNvPr>
          <p:cNvSpPr/>
          <p:nvPr/>
        </p:nvSpPr>
        <p:spPr>
          <a:xfrm>
            <a:off x="196770" y="2043733"/>
            <a:ext cx="3222846" cy="96108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ysClr val="windowText" lastClr="000000"/>
                </a:solidFill>
              </a:rPr>
              <a:t>Reinforce the need for using 4 brushes throughout the year through personal packaging- not meant for family sharing</a:t>
            </a:r>
          </a:p>
          <a:p>
            <a:pPr algn="ctr"/>
            <a:r>
              <a:rPr lang="en-IN" sz="1600" b="1" i="1">
                <a:solidFill>
                  <a:srgbClr val="C00000"/>
                </a:solidFill>
              </a:rPr>
              <a:t>“For you, For the year”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4B26DC-0429-D6EF-FA95-FD08866BFC1D}"/>
              </a:ext>
            </a:extLst>
          </p:cNvPr>
          <p:cNvSpPr/>
          <p:nvPr/>
        </p:nvSpPr>
        <p:spPr>
          <a:xfrm>
            <a:off x="196770" y="1255776"/>
            <a:ext cx="3222846" cy="63655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ysClr val="windowText" lastClr="000000"/>
                </a:solidFill>
              </a:rPr>
              <a:t>A toothbrush for every </a:t>
            </a:r>
            <a:r>
              <a:rPr lang="en-IN" sz="1400" b="1">
                <a:solidFill>
                  <a:sysClr val="windowText" lastClr="000000"/>
                </a:solidFill>
              </a:rPr>
              <a:t>3 months. </a:t>
            </a:r>
            <a:r>
              <a:rPr lang="en-IN" sz="1400">
                <a:solidFill>
                  <a:sysClr val="windowText" lastClr="000000"/>
                </a:solidFill>
              </a:rPr>
              <a:t>Brushes marked </a:t>
            </a:r>
            <a:r>
              <a:rPr lang="en-IN" sz="1400" b="1">
                <a:solidFill>
                  <a:sysClr val="windowText" lastClr="000000"/>
                </a:solidFill>
              </a:rPr>
              <a:t>0-3, 3-6, 6-9, 9-12 </a:t>
            </a:r>
            <a:r>
              <a:rPr lang="en-IN" sz="1400">
                <a:solidFill>
                  <a:sysClr val="windowText" lastClr="000000"/>
                </a:solidFill>
              </a:rPr>
              <a:t>for easy reminder</a:t>
            </a:r>
            <a:endParaRPr lang="en-IN" sz="1400" b="1">
              <a:solidFill>
                <a:sysClr val="windowText" lastClr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D1A4F5-557B-DDEA-FB0B-BCFE096DFF14}"/>
              </a:ext>
            </a:extLst>
          </p:cNvPr>
          <p:cNvSpPr/>
          <p:nvPr/>
        </p:nvSpPr>
        <p:spPr>
          <a:xfrm>
            <a:off x="9606966" y="1105726"/>
            <a:ext cx="2388264" cy="1121553"/>
          </a:xfrm>
          <a:prstGeom prst="rect">
            <a:avLst/>
          </a:prstGeom>
          <a:noFill/>
          <a:ln w="6350">
            <a:solidFill>
              <a:srgbClr val="E3254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>
                <a:solidFill>
                  <a:schemeClr val="tx1"/>
                </a:solidFill>
              </a:rPr>
              <a:t>Pack of 4 toothbrush, Colgate </a:t>
            </a:r>
            <a:r>
              <a:rPr lang="en-IN" sz="1200" b="1">
                <a:solidFill>
                  <a:schemeClr val="tx1"/>
                </a:solidFill>
              </a:rPr>
              <a:t>SHADES </a:t>
            </a:r>
            <a:r>
              <a:rPr lang="en-IN" sz="1200">
                <a:solidFill>
                  <a:schemeClr val="tx1"/>
                </a:solidFill>
              </a:rPr>
              <a:t>emphasizing the changing colour feature, associating the colour with </a:t>
            </a:r>
            <a:r>
              <a:rPr lang="en-IN" sz="1200" b="1">
                <a:solidFill>
                  <a:schemeClr val="tx1"/>
                </a:solidFill>
              </a:rPr>
              <a:t>‘time for change’. At a price point (25 Rs) </a:t>
            </a:r>
            <a:r>
              <a:rPr lang="en-IN" sz="1200">
                <a:solidFill>
                  <a:schemeClr val="tx1"/>
                </a:solidFill>
              </a:rPr>
              <a:t>to make it </a:t>
            </a:r>
            <a:r>
              <a:rPr lang="en-IN" sz="1200" b="1">
                <a:solidFill>
                  <a:schemeClr val="tx1"/>
                </a:solidFill>
              </a:rPr>
              <a:t>accessible </a:t>
            </a:r>
            <a:r>
              <a:rPr lang="en-IN" sz="1200">
                <a:solidFill>
                  <a:schemeClr val="tx1"/>
                </a:solidFill>
              </a:rPr>
              <a:t>for all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20437D-F250-E45E-7903-0FC8790CA4D6}"/>
              </a:ext>
            </a:extLst>
          </p:cNvPr>
          <p:cNvSpPr/>
          <p:nvPr/>
        </p:nvSpPr>
        <p:spPr>
          <a:xfrm>
            <a:off x="9606176" y="2346808"/>
            <a:ext cx="2388996" cy="1009270"/>
          </a:xfrm>
          <a:prstGeom prst="rect">
            <a:avLst/>
          </a:prstGeom>
          <a:noFill/>
          <a:ln w="6350">
            <a:solidFill>
              <a:srgbClr val="E3254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>
                <a:solidFill>
                  <a:schemeClr val="tx1"/>
                </a:solidFill>
              </a:rPr>
              <a:t>Colour changing soft bristles to gradually build in the association of bristle health with gum health. Communicate that used brush has microbes and bacteria build up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34329B-BA41-8A75-88B7-291626A223DA}"/>
              </a:ext>
            </a:extLst>
          </p:cNvPr>
          <p:cNvSpPr/>
          <p:nvPr/>
        </p:nvSpPr>
        <p:spPr>
          <a:xfrm>
            <a:off x="9606175" y="3499891"/>
            <a:ext cx="2388996" cy="1009270"/>
          </a:xfrm>
          <a:prstGeom prst="rect">
            <a:avLst/>
          </a:prstGeom>
          <a:noFill/>
          <a:ln w="6350">
            <a:solidFill>
              <a:srgbClr val="E3254E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>
                <a:solidFill>
                  <a:schemeClr val="tx1"/>
                </a:solidFill>
              </a:rPr>
              <a:t>Year-long complete protection.</a:t>
            </a:r>
          </a:p>
          <a:p>
            <a:r>
              <a:rPr lang="en-IN" sz="1200" b="1">
                <a:solidFill>
                  <a:schemeClr val="tx1"/>
                </a:solidFill>
              </a:rPr>
              <a:t>Trust of the brand. Colgate </a:t>
            </a:r>
            <a:r>
              <a:rPr lang="en-IN" sz="1200">
                <a:solidFill>
                  <a:schemeClr val="tx1"/>
                </a:solidFill>
              </a:rPr>
              <a:t>living up to promise of ensuring healthier gum</a:t>
            </a:r>
            <a:endParaRPr lang="en-IN" sz="1200" b="1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2C27BB-A5A6-3D77-70BA-26F14D719F15}"/>
              </a:ext>
            </a:extLst>
          </p:cNvPr>
          <p:cNvSpPr/>
          <p:nvPr/>
        </p:nvSpPr>
        <p:spPr>
          <a:xfrm rot="16200000">
            <a:off x="8896260" y="1568002"/>
            <a:ext cx="1121553" cy="197002"/>
          </a:xfrm>
          <a:prstGeom prst="rect">
            <a:avLst/>
          </a:prstGeom>
          <a:solidFill>
            <a:srgbClr val="E325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/>
              <a:t>SEARCH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521C91-5285-040D-E53E-1CFE36E1779D}"/>
              </a:ext>
            </a:extLst>
          </p:cNvPr>
          <p:cNvSpPr/>
          <p:nvPr/>
        </p:nvSpPr>
        <p:spPr>
          <a:xfrm rot="16200000">
            <a:off x="8952402" y="2752942"/>
            <a:ext cx="1009270" cy="197002"/>
          </a:xfrm>
          <a:prstGeom prst="rect">
            <a:avLst/>
          </a:prstGeom>
          <a:solidFill>
            <a:srgbClr val="E325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/>
              <a:t>EXPERIENCE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0953EF-988D-AA86-9BD6-03997EFCB04B}"/>
              </a:ext>
            </a:extLst>
          </p:cNvPr>
          <p:cNvSpPr/>
          <p:nvPr/>
        </p:nvSpPr>
        <p:spPr>
          <a:xfrm rot="16200000">
            <a:off x="8952402" y="3906025"/>
            <a:ext cx="1009270" cy="197002"/>
          </a:xfrm>
          <a:prstGeom prst="rect">
            <a:avLst/>
          </a:prstGeom>
          <a:solidFill>
            <a:srgbClr val="E325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/>
              <a:t>CREDENCE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F093C34-3C18-6903-F1E1-911879F223AC}"/>
              </a:ext>
            </a:extLst>
          </p:cNvPr>
          <p:cNvGrpSpPr/>
          <p:nvPr/>
        </p:nvGrpSpPr>
        <p:grpSpPr>
          <a:xfrm>
            <a:off x="3615288" y="1465119"/>
            <a:ext cx="449110" cy="3013949"/>
            <a:chOff x="3594643" y="1452419"/>
            <a:chExt cx="449110" cy="3013949"/>
          </a:xfrm>
        </p:grpSpPr>
        <p:pic>
          <p:nvPicPr>
            <p:cNvPr id="16" name="Picture 2" descr="Triple Action Toothbrush | Colgate®">
              <a:extLst>
                <a:ext uri="{FF2B5EF4-FFF2-40B4-BE49-F238E27FC236}">
                  <a16:creationId xmlns:a16="http://schemas.microsoft.com/office/drawing/2014/main" id="{F864EFD4-C235-D368-1D5B-AD623CD5FD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61" r="40231"/>
            <a:stretch/>
          </p:blipFill>
          <p:spPr bwMode="auto">
            <a:xfrm>
              <a:off x="3594643" y="1452419"/>
              <a:ext cx="449110" cy="3013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CD4725-5F9B-BF56-6BC2-326A89C2EBA8}"/>
                </a:ext>
              </a:extLst>
            </p:cNvPr>
            <p:cNvSpPr/>
            <p:nvPr/>
          </p:nvSpPr>
          <p:spPr>
            <a:xfrm rot="16200000">
              <a:off x="3628307" y="4003947"/>
              <a:ext cx="329783" cy="34664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0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CBAE8C-CE61-F243-89A1-3CDC3420D229}"/>
              </a:ext>
            </a:extLst>
          </p:cNvPr>
          <p:cNvGrpSpPr/>
          <p:nvPr/>
        </p:nvGrpSpPr>
        <p:grpSpPr>
          <a:xfrm>
            <a:off x="4051195" y="1336024"/>
            <a:ext cx="2148276" cy="3173137"/>
            <a:chOff x="4051195" y="1336024"/>
            <a:chExt cx="2148276" cy="3173137"/>
          </a:xfrm>
        </p:grpSpPr>
        <p:pic>
          <p:nvPicPr>
            <p:cNvPr id="11" name="Picture 10" descr="A group of toothbrushes in a package&#10;&#10;Description automatically generated">
              <a:extLst>
                <a:ext uri="{FF2B5EF4-FFF2-40B4-BE49-F238E27FC236}">
                  <a16:creationId xmlns:a16="http://schemas.microsoft.com/office/drawing/2014/main" id="{695D475F-7F6A-88F5-5BBE-401D50FE7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15" t="993" r="21313" b="991"/>
            <a:stretch/>
          </p:blipFill>
          <p:spPr>
            <a:xfrm>
              <a:off x="4051195" y="1336024"/>
              <a:ext cx="2148276" cy="3173137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A9C44FA-2CB9-8CEC-9793-99E39E26A386}"/>
                </a:ext>
              </a:extLst>
            </p:cNvPr>
            <p:cNvSpPr/>
            <p:nvPr/>
          </p:nvSpPr>
          <p:spPr>
            <a:xfrm>
              <a:off x="4705350" y="3803650"/>
              <a:ext cx="990600" cy="32036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28" name="Picture 4" descr="Fit-All Toothbrush Covers - Bulk | Practicon">
            <a:extLst>
              <a:ext uri="{FF2B5EF4-FFF2-40B4-BE49-F238E27FC236}">
                <a16:creationId xmlns:a16="http://schemas.microsoft.com/office/drawing/2014/main" id="{CA3047AE-3ADF-3605-3D6E-E3CF7183A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66" y="3554721"/>
            <a:ext cx="836963" cy="8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06A07C7-4831-34C7-634D-31435A8807C9}"/>
              </a:ext>
            </a:extLst>
          </p:cNvPr>
          <p:cNvSpPr/>
          <p:nvPr/>
        </p:nvSpPr>
        <p:spPr>
          <a:xfrm>
            <a:off x="196770" y="3167065"/>
            <a:ext cx="2350126" cy="127553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Make the toothbrush caps </a:t>
            </a:r>
            <a:r>
              <a:rPr lang="en-US" sz="1400" b="1">
                <a:solidFill>
                  <a:srgbClr val="C00000"/>
                </a:solidFill>
              </a:rPr>
              <a:t>4 different </a:t>
            </a:r>
            <a:r>
              <a:rPr lang="en-US" sz="1400" b="1" err="1">
                <a:solidFill>
                  <a:srgbClr val="C00000"/>
                </a:solidFill>
              </a:rPr>
              <a:t>colours</a:t>
            </a:r>
            <a:r>
              <a:rPr lang="en-US" sz="1400">
                <a:solidFill>
                  <a:schemeClr val="tx1"/>
                </a:solidFill>
              </a:rPr>
              <a:t> to remind for replacement &amp; cleanliness </a:t>
            </a:r>
            <a:endParaRPr lang="en-IN" sz="14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C358E0-078C-F717-8DCD-425C59677097}"/>
              </a:ext>
            </a:extLst>
          </p:cNvPr>
          <p:cNvSpPr/>
          <p:nvPr/>
        </p:nvSpPr>
        <p:spPr>
          <a:xfrm rot="16200000">
            <a:off x="3400264" y="5377136"/>
            <a:ext cx="1702519" cy="2790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/>
              <a:t>TECHNOLOGY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2D0D4C-D556-8B32-5201-765234C48EF3}"/>
              </a:ext>
            </a:extLst>
          </p:cNvPr>
          <p:cNvSpPr/>
          <p:nvPr/>
        </p:nvSpPr>
        <p:spPr>
          <a:xfrm>
            <a:off x="4542972" y="5260460"/>
            <a:ext cx="2307238" cy="10937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00">
                <a:solidFill>
                  <a:sysClr val="windowText" lastClr="000000"/>
                </a:solidFill>
              </a:rPr>
              <a:t>Toothbrush contain filaments that release a dye, and thus change color, in response to increased use of the filament.</a:t>
            </a:r>
          </a:p>
          <a:p>
            <a:pPr algn="ctr"/>
            <a:r>
              <a:rPr lang="da-DK" sz="1000" b="1" i="1">
                <a:solidFill>
                  <a:srgbClr val="C00000"/>
                </a:solidFill>
              </a:rPr>
              <a:t>Breuer et al., U.S. Pat. No. 4,802,255</a:t>
            </a:r>
            <a:r>
              <a:rPr lang="en-US" sz="1000" b="1" i="1">
                <a:solidFill>
                  <a:srgbClr val="C00000"/>
                </a:solidFill>
              </a:rPr>
              <a:t> </a:t>
            </a:r>
            <a:endParaRPr lang="en-IN" sz="1050" b="1" i="1">
              <a:solidFill>
                <a:srgbClr val="C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339300-FB45-566C-DC6B-75F8671DD152}"/>
              </a:ext>
            </a:extLst>
          </p:cNvPr>
          <p:cNvSpPr/>
          <p:nvPr/>
        </p:nvSpPr>
        <p:spPr>
          <a:xfrm>
            <a:off x="7194016" y="5260460"/>
            <a:ext cx="2307238" cy="10937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>
                <a:solidFill>
                  <a:sysClr val="windowText" lastClr="000000"/>
                </a:solidFill>
              </a:rPr>
              <a:t>The change in color provides a means for monitoring the </a:t>
            </a:r>
            <a:r>
              <a:rPr lang="en-US" sz="1300" b="1" i="1">
                <a:solidFill>
                  <a:sysClr val="windowText" lastClr="000000"/>
                </a:solidFill>
              </a:rPr>
              <a:t>degree of wear of the toothbrush</a:t>
            </a:r>
            <a:endParaRPr lang="en-IN" sz="1300" b="1" i="1">
              <a:solidFill>
                <a:sysClr val="windowText" lastClr="0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FD3F4D-09A7-171B-099A-4E482888885C}"/>
              </a:ext>
            </a:extLst>
          </p:cNvPr>
          <p:cNvSpPr/>
          <p:nvPr/>
        </p:nvSpPr>
        <p:spPr>
          <a:xfrm>
            <a:off x="9840310" y="5260460"/>
            <a:ext cx="2307238" cy="10937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00">
                <a:solidFill>
                  <a:sysClr val="windowText" lastClr="000000"/>
                </a:solidFill>
              </a:rPr>
              <a:t>Including capsules or microspheres in the tuft holes in which the bristles of a toothbrush are mounted. </a:t>
            </a:r>
          </a:p>
          <a:p>
            <a:pPr algn="ctr"/>
            <a:r>
              <a:rPr lang="en-US" sz="1050" b="1" i="1">
                <a:solidFill>
                  <a:srgbClr val="C00000"/>
                </a:solidFill>
              </a:rPr>
              <a:t>Kent, U.S. Pat. No. 5,061,106</a:t>
            </a:r>
            <a:endParaRPr lang="en-IN" sz="1050" b="1" i="1">
              <a:solidFill>
                <a:srgbClr val="C00000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D9269A-9890-2F08-70E2-F08EC1E8C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8577" y="4679994"/>
            <a:ext cx="566395" cy="56639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0CAA277-9704-1B57-7B2C-6B35FA17C7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5641" y="4654715"/>
            <a:ext cx="573400" cy="573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293EC19-7C81-20DE-6040-4136B6BEA6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0977" y="4315060"/>
            <a:ext cx="1199028" cy="1199028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1FEE0FA8-3EA2-A274-B4EF-392331068D60}"/>
              </a:ext>
            </a:extLst>
          </p:cNvPr>
          <p:cNvSpPr/>
          <p:nvPr/>
        </p:nvSpPr>
        <p:spPr>
          <a:xfrm>
            <a:off x="6884498" y="5696768"/>
            <a:ext cx="297783" cy="13439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B237C862-9A01-32B1-41B8-15274E74FE40}"/>
              </a:ext>
            </a:extLst>
          </p:cNvPr>
          <p:cNvSpPr/>
          <p:nvPr/>
        </p:nvSpPr>
        <p:spPr>
          <a:xfrm flipH="1">
            <a:off x="9522620" y="5696768"/>
            <a:ext cx="290511" cy="13439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C1DC03-9B2C-9B24-2C9E-55A30DC316D4}"/>
              </a:ext>
            </a:extLst>
          </p:cNvPr>
          <p:cNvSpPr/>
          <p:nvPr/>
        </p:nvSpPr>
        <p:spPr>
          <a:xfrm>
            <a:off x="9364251" y="853755"/>
            <a:ext cx="2630920" cy="2275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/>
              <a:t>Product attributes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2827C6-86D6-4F84-6F18-FD302498DB37}"/>
              </a:ext>
            </a:extLst>
          </p:cNvPr>
          <p:cNvSpPr/>
          <p:nvPr/>
        </p:nvSpPr>
        <p:spPr>
          <a:xfrm>
            <a:off x="196769" y="853755"/>
            <a:ext cx="3222845" cy="2275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/>
              <a:t>Product features  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B5DA58E-C33D-68F6-9B35-ED40319D80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3" r="9409" b="31131"/>
          <a:stretch/>
        </p:blipFill>
        <p:spPr bwMode="auto">
          <a:xfrm rot="977654">
            <a:off x="118465" y="4334229"/>
            <a:ext cx="3639406" cy="124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F3509E-9563-8681-FA0E-85C4F9EAA165}"/>
              </a:ext>
            </a:extLst>
          </p:cNvPr>
          <p:cNvSpPr/>
          <p:nvPr/>
        </p:nvSpPr>
        <p:spPr>
          <a:xfrm>
            <a:off x="222002" y="5345540"/>
            <a:ext cx="3738073" cy="6118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ysClr val="windowText" lastClr="000000"/>
                </a:solidFill>
              </a:rPr>
              <a:t>Engraving the tagline “</a:t>
            </a:r>
            <a:r>
              <a:rPr lang="en-IN" sz="1200" b="1" i="1" dirty="0">
                <a:solidFill>
                  <a:sysClr val="windowText" lastClr="000000"/>
                </a:solidFill>
              </a:rPr>
              <a:t>BADAL DALO</a:t>
            </a:r>
            <a:r>
              <a:rPr lang="en-IN" sz="1200" dirty="0">
                <a:solidFill>
                  <a:sysClr val="windowText" lastClr="000000"/>
                </a:solidFill>
              </a:rPr>
              <a:t>” at the back of the toothbrush to reinforce the habit of changing the brush regularly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BD5751-9FC7-32AE-2D50-244DA052AAD9}"/>
              </a:ext>
            </a:extLst>
          </p:cNvPr>
          <p:cNvSpPr/>
          <p:nvPr/>
        </p:nvSpPr>
        <p:spPr>
          <a:xfrm>
            <a:off x="2252914" y="4934565"/>
            <a:ext cx="1351544" cy="32036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i="1" dirty="0">
                <a:solidFill>
                  <a:sysClr val="windowText" lastClr="000000"/>
                </a:solidFill>
              </a:rPr>
              <a:t>BADAL DALO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C0C0C6-6A44-E22A-1D25-2DAC2F1DE931}"/>
              </a:ext>
            </a:extLst>
          </p:cNvPr>
          <p:cNvSpPr/>
          <p:nvPr/>
        </p:nvSpPr>
        <p:spPr>
          <a:xfrm>
            <a:off x="222002" y="6017644"/>
            <a:ext cx="3738073" cy="33745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ysClr val="windowText" lastClr="000000"/>
                </a:solidFill>
              </a:rPr>
              <a:t>Works as a sensory reminder every time you brush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7880D5-87C4-75FA-7398-A5FF1B8F9336}"/>
              </a:ext>
            </a:extLst>
          </p:cNvPr>
          <p:cNvSpPr/>
          <p:nvPr/>
        </p:nvSpPr>
        <p:spPr>
          <a:xfrm>
            <a:off x="196769" y="4574117"/>
            <a:ext cx="3763306" cy="2790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Reinforcement for individual use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CC5833-5D5A-BEAD-FF91-FAC95FA45432}"/>
              </a:ext>
            </a:extLst>
          </p:cNvPr>
          <p:cNvSpPr/>
          <p:nvPr/>
        </p:nvSpPr>
        <p:spPr>
          <a:xfrm>
            <a:off x="4663440" y="477403"/>
            <a:ext cx="3686736" cy="330318"/>
          </a:xfrm>
          <a:prstGeom prst="rect">
            <a:avLst/>
          </a:prstGeom>
          <a:solidFill>
            <a:srgbClr val="D3010E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>
                <a:solidFill>
                  <a:schemeClr val="bg1"/>
                </a:solidFill>
              </a:rPr>
              <a:t>1. Narrative change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0FE43E-AAA3-F25E-3BE5-5B5D79035EF3}"/>
              </a:ext>
            </a:extLst>
          </p:cNvPr>
          <p:cNvSpPr/>
          <p:nvPr/>
        </p:nvSpPr>
        <p:spPr>
          <a:xfrm>
            <a:off x="41566" y="477403"/>
            <a:ext cx="3961474" cy="330317"/>
          </a:xfrm>
          <a:prstGeom prst="rect">
            <a:avLst/>
          </a:prstGeom>
          <a:solidFill>
            <a:srgbClr val="D3010E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>
                <a:solidFill>
                  <a:schemeClr val="bg1"/>
                </a:solidFill>
              </a:rPr>
              <a:t>Behaviour change through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FB56A2-CC69-3074-A662-DBFA9CEAA309}"/>
              </a:ext>
            </a:extLst>
          </p:cNvPr>
          <p:cNvSpPr/>
          <p:nvPr/>
        </p:nvSpPr>
        <p:spPr>
          <a:xfrm>
            <a:off x="8817954" y="477403"/>
            <a:ext cx="3332480" cy="330318"/>
          </a:xfrm>
          <a:prstGeom prst="rect">
            <a:avLst/>
          </a:prstGeom>
          <a:solidFill>
            <a:srgbClr val="95010C"/>
          </a:solidFill>
          <a:ln>
            <a:noFill/>
            <a:prstDash val="dash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>
                <a:solidFill>
                  <a:schemeClr val="bg1"/>
                </a:solidFill>
              </a:rPr>
              <a:t>2. Product innovation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A0303C-C841-D5FE-D972-4CC1FEE63C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4839" y="464555"/>
            <a:ext cx="346983" cy="34698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DA2852A-8010-06F8-D129-539D8DE17B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08232" y="444731"/>
            <a:ext cx="376036" cy="37603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F0F56C0-7435-7BE0-95D3-8D3EDBF32AA4}"/>
              </a:ext>
            </a:extLst>
          </p:cNvPr>
          <p:cNvSpPr/>
          <p:nvPr/>
        </p:nvSpPr>
        <p:spPr>
          <a:xfrm>
            <a:off x="214008" y="41566"/>
            <a:ext cx="11128443" cy="318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i="1" dirty="0">
                <a:solidFill>
                  <a:srgbClr val="FF0000"/>
                </a:solidFill>
              </a:rPr>
              <a:t>The product follows the narrative change through creation of external stimulus…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371A3D9-578B-FB5F-09D4-B327D5D7555F}"/>
              </a:ext>
            </a:extLst>
          </p:cNvPr>
          <p:cNvCxnSpPr>
            <a:stCxn id="23" idx="0"/>
          </p:cNvCxnSpPr>
          <p:nvPr/>
        </p:nvCxnSpPr>
        <p:spPr>
          <a:xfrm flipH="1">
            <a:off x="3581400" y="4189969"/>
            <a:ext cx="5912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ABA4855-F056-985B-2D2E-F092D77CCC67}"/>
              </a:ext>
            </a:extLst>
          </p:cNvPr>
          <p:cNvCxnSpPr>
            <a:cxnSpLocks/>
          </p:cNvCxnSpPr>
          <p:nvPr/>
        </p:nvCxnSpPr>
        <p:spPr>
          <a:xfrm flipV="1">
            <a:off x="3576492" y="1660858"/>
            <a:ext cx="0" cy="252346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7F1F888-5F46-8A9A-CB39-241CED88FAD5}"/>
              </a:ext>
            </a:extLst>
          </p:cNvPr>
          <p:cNvCxnSpPr>
            <a:cxnSpLocks/>
          </p:cNvCxnSpPr>
          <p:nvPr/>
        </p:nvCxnSpPr>
        <p:spPr>
          <a:xfrm flipH="1">
            <a:off x="3453561" y="1665665"/>
            <a:ext cx="122931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5CFEF27F-354B-9C6F-299B-278DBCEC8B2B}"/>
              </a:ext>
            </a:extLst>
          </p:cNvPr>
          <p:cNvCxnSpPr>
            <a:cxnSpLocks/>
          </p:cNvCxnSpPr>
          <p:nvPr/>
        </p:nvCxnSpPr>
        <p:spPr>
          <a:xfrm flipH="1">
            <a:off x="3506771" y="4522966"/>
            <a:ext cx="161614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C12E847B-1D28-5097-EF39-5F8933C75862}"/>
              </a:ext>
            </a:extLst>
          </p:cNvPr>
          <p:cNvCxnSpPr>
            <a:cxnSpLocks/>
          </p:cNvCxnSpPr>
          <p:nvPr/>
        </p:nvCxnSpPr>
        <p:spPr>
          <a:xfrm flipV="1">
            <a:off x="3514921" y="2851443"/>
            <a:ext cx="0" cy="167152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843C1971-4432-617B-F5C1-6BA239DF845E}"/>
              </a:ext>
            </a:extLst>
          </p:cNvPr>
          <p:cNvCxnSpPr>
            <a:cxnSpLocks/>
          </p:cNvCxnSpPr>
          <p:nvPr/>
        </p:nvCxnSpPr>
        <p:spPr>
          <a:xfrm flipH="1">
            <a:off x="3391990" y="2853408"/>
            <a:ext cx="122931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D07CCDCB-96A4-470B-7676-0B580896A33F}"/>
              </a:ext>
            </a:extLst>
          </p:cNvPr>
          <p:cNvCxnSpPr>
            <a:cxnSpLocks/>
          </p:cNvCxnSpPr>
          <p:nvPr/>
        </p:nvCxnSpPr>
        <p:spPr>
          <a:xfrm flipV="1">
            <a:off x="5125333" y="4124018"/>
            <a:ext cx="0" cy="39894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2" name="Diagram 1041">
            <a:extLst>
              <a:ext uri="{FF2B5EF4-FFF2-40B4-BE49-F238E27FC236}">
                <a16:creationId xmlns:a16="http://schemas.microsoft.com/office/drawing/2014/main" id="{BD608998-B86B-46EB-5A14-E0DF595405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7461623"/>
              </p:ext>
            </p:extLst>
          </p:nvPr>
        </p:nvGraphicFramePr>
        <p:xfrm>
          <a:off x="319289" y="6396039"/>
          <a:ext cx="11872711" cy="393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3823343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404141-DCEB-303D-D673-12EA86DECA5A}"/>
              </a:ext>
            </a:extLst>
          </p:cNvPr>
          <p:cNvCxnSpPr/>
          <p:nvPr/>
        </p:nvCxnSpPr>
        <p:spPr>
          <a:xfrm>
            <a:off x="0" y="429491"/>
            <a:ext cx="12192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lgate Logo, symbol, meaning, history, PNG, brand">
            <a:extLst>
              <a:ext uri="{FF2B5EF4-FFF2-40B4-BE49-F238E27FC236}">
                <a16:creationId xmlns:a16="http://schemas.microsoft.com/office/drawing/2014/main" id="{97A2F529-2045-04EB-F30C-4DA134289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4" r="1272" b="13865"/>
          <a:stretch/>
        </p:blipFill>
        <p:spPr bwMode="auto">
          <a:xfrm>
            <a:off x="11418391" y="41566"/>
            <a:ext cx="732043" cy="31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8DF9C2-E225-2731-DE9B-1B10784F9445}"/>
              </a:ext>
            </a:extLst>
          </p:cNvPr>
          <p:cNvSpPr/>
          <p:nvPr/>
        </p:nvSpPr>
        <p:spPr>
          <a:xfrm>
            <a:off x="44450" y="490103"/>
            <a:ext cx="12105984" cy="267440"/>
          </a:xfrm>
          <a:prstGeom prst="rect">
            <a:avLst/>
          </a:prstGeom>
          <a:solidFill>
            <a:srgbClr val="D3010E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Communication strategy for Colgate </a:t>
            </a:r>
            <a:r>
              <a:rPr lang="en-IN" b="1" dirty="0">
                <a:solidFill>
                  <a:schemeClr val="bg1"/>
                </a:solidFill>
              </a:rPr>
              <a:t>SHADES</a:t>
            </a:r>
            <a:endParaRPr lang="en-IN" sz="1600" b="1" i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62F72E-7D4D-E7D5-8ADA-CEC30AB8AD2F}"/>
              </a:ext>
            </a:extLst>
          </p:cNvPr>
          <p:cNvSpPr/>
          <p:nvPr/>
        </p:nvSpPr>
        <p:spPr>
          <a:xfrm>
            <a:off x="5010151" y="2883616"/>
            <a:ext cx="2311200" cy="1325103"/>
          </a:xfrm>
          <a:prstGeom prst="rect">
            <a:avLst/>
          </a:prstGeom>
          <a:solidFill>
            <a:srgbClr val="FFDDDD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1" dirty="0">
                <a:solidFill>
                  <a:srgbClr val="FF0000"/>
                </a:solidFill>
              </a:rPr>
              <a:t>1,2 ka 4</a:t>
            </a:r>
          </a:p>
          <a:p>
            <a:pPr algn="ctr"/>
            <a:r>
              <a:rPr lang="en-IN" b="1" i="1" dirty="0">
                <a:solidFill>
                  <a:srgbClr val="FF0000"/>
                </a:solidFill>
              </a:rPr>
              <a:t>4,2 ka 1</a:t>
            </a:r>
          </a:p>
          <a:p>
            <a:pPr algn="ctr"/>
            <a:r>
              <a:rPr lang="en-IN" b="1" i="1" dirty="0">
                <a:solidFill>
                  <a:srgbClr val="FF0000"/>
                </a:solidFill>
              </a:rPr>
              <a:t>4 </a:t>
            </a:r>
            <a:r>
              <a:rPr lang="en-IN" b="1" i="1" dirty="0" err="1">
                <a:solidFill>
                  <a:srgbClr val="FF0000"/>
                </a:solidFill>
              </a:rPr>
              <a:t>tak</a:t>
            </a:r>
            <a:r>
              <a:rPr lang="en-IN" b="1" i="1" dirty="0">
                <a:solidFill>
                  <a:srgbClr val="FF0000"/>
                </a:solidFill>
              </a:rPr>
              <a:t> mat </a:t>
            </a:r>
            <a:r>
              <a:rPr lang="en-IN" b="1" i="1" dirty="0" err="1">
                <a:solidFill>
                  <a:srgbClr val="FF0000"/>
                </a:solidFill>
              </a:rPr>
              <a:t>ja</a:t>
            </a:r>
            <a:endParaRPr lang="en-IN" b="1" i="1" dirty="0">
              <a:solidFill>
                <a:srgbClr val="FF0000"/>
              </a:solidFill>
            </a:endParaRPr>
          </a:p>
          <a:p>
            <a:pPr algn="ctr"/>
            <a:r>
              <a:rPr lang="en-IN" b="1" i="1" dirty="0">
                <a:solidFill>
                  <a:srgbClr val="FF0000"/>
                </a:solidFill>
              </a:rPr>
              <a:t>3 pe </a:t>
            </a:r>
            <a:r>
              <a:rPr lang="en-IN" b="1" i="1" dirty="0" err="1">
                <a:solidFill>
                  <a:srgbClr val="FF0000"/>
                </a:solidFill>
              </a:rPr>
              <a:t>ruk</a:t>
            </a:r>
            <a:r>
              <a:rPr lang="en-IN" b="1" i="1" dirty="0">
                <a:solidFill>
                  <a:srgbClr val="FF0000"/>
                </a:solidFill>
              </a:rPr>
              <a:t> </a:t>
            </a:r>
            <a:r>
              <a:rPr lang="en-IN" b="1" i="1" dirty="0" err="1">
                <a:solidFill>
                  <a:srgbClr val="FF0000"/>
                </a:solidFill>
              </a:rPr>
              <a:t>ja</a:t>
            </a:r>
            <a:endParaRPr lang="en-IN" b="1" i="1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745DB2-69F3-9C42-DBC3-6028622D5B7A}"/>
              </a:ext>
            </a:extLst>
          </p:cNvPr>
          <p:cNvSpPr/>
          <p:nvPr/>
        </p:nvSpPr>
        <p:spPr>
          <a:xfrm>
            <a:off x="5010150" y="2498847"/>
            <a:ext cx="2311200" cy="323752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500" b="1" i="1" dirty="0">
                <a:solidFill>
                  <a:srgbClr val="C00000"/>
                </a:solidFill>
              </a:rPr>
              <a:t>#Mahine 3, Naya Brush 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DDD078-702A-8999-3902-CE05E8649FFD}"/>
              </a:ext>
            </a:extLst>
          </p:cNvPr>
          <p:cNvSpPr/>
          <p:nvPr/>
        </p:nvSpPr>
        <p:spPr>
          <a:xfrm>
            <a:off x="5010151" y="843228"/>
            <a:ext cx="2311200" cy="1368721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ysClr val="windowText" lastClr="000000"/>
                </a:solidFill>
              </a:rPr>
              <a:t>While the marketing schemes for Colgate SHADES will be applicable for all regions, certain promotions might be more effective in certain market segments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D053D2-4F51-5B8F-EDE0-AC10B4388EF8}"/>
              </a:ext>
            </a:extLst>
          </p:cNvPr>
          <p:cNvSpPr/>
          <p:nvPr/>
        </p:nvSpPr>
        <p:spPr>
          <a:xfrm>
            <a:off x="41566" y="843227"/>
            <a:ext cx="4855315" cy="26743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High impact in urban sector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54700C-055F-3CE6-E7A5-B064ED19D343}"/>
              </a:ext>
            </a:extLst>
          </p:cNvPr>
          <p:cNvSpPr/>
          <p:nvPr/>
        </p:nvSpPr>
        <p:spPr>
          <a:xfrm>
            <a:off x="7460327" y="843228"/>
            <a:ext cx="4690108" cy="26743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High impact in rural sector</a:t>
            </a:r>
          </a:p>
        </p:txBody>
      </p:sp>
      <p:pic>
        <p:nvPicPr>
          <p:cNvPr id="9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3F7E7999-AAE4-8483-D50A-7DF58E1A14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566" y="1196350"/>
            <a:ext cx="1891874" cy="10641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9676E9-10C1-2816-D088-FCB93E5E8909}"/>
              </a:ext>
            </a:extLst>
          </p:cNvPr>
          <p:cNvSpPr/>
          <p:nvPr/>
        </p:nvSpPr>
        <p:spPr>
          <a:xfrm>
            <a:off x="1971675" y="1199208"/>
            <a:ext cx="1695450" cy="2674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50" b="1" dirty="0">
                <a:solidFill>
                  <a:sysClr val="windowText" lastClr="000000"/>
                </a:solidFill>
              </a:rPr>
              <a:t>Make it a self-care norm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361C00-FD77-4B1B-E47F-5C4EBDA34EA0}"/>
              </a:ext>
            </a:extLst>
          </p:cNvPr>
          <p:cNvSpPr/>
          <p:nvPr/>
        </p:nvSpPr>
        <p:spPr>
          <a:xfrm>
            <a:off x="1971675" y="1463789"/>
            <a:ext cx="1695450" cy="7967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ysClr val="windowText" lastClr="000000"/>
                </a:solidFill>
              </a:rPr>
              <a:t>Make the habit of replacing toothbrush regularly a self-care habit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7D5F5E-C773-D301-AFAA-9B04C49C208C}"/>
              </a:ext>
            </a:extLst>
          </p:cNvPr>
          <p:cNvSpPr/>
          <p:nvPr/>
        </p:nvSpPr>
        <p:spPr>
          <a:xfrm>
            <a:off x="3744311" y="1196350"/>
            <a:ext cx="1153324" cy="165158"/>
          </a:xfrm>
          <a:prstGeom prst="rect">
            <a:avLst/>
          </a:prstGeom>
          <a:solidFill>
            <a:srgbClr val="D3010E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</a:rPr>
              <a:t>WHO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7FC8E-FED7-D1A0-5298-25F6C404AE27}"/>
              </a:ext>
            </a:extLst>
          </p:cNvPr>
          <p:cNvSpPr/>
          <p:nvPr/>
        </p:nvSpPr>
        <p:spPr>
          <a:xfrm>
            <a:off x="3730345" y="1693720"/>
            <a:ext cx="1169638" cy="165158"/>
          </a:xfrm>
          <a:prstGeom prst="rect">
            <a:avLst/>
          </a:prstGeom>
          <a:solidFill>
            <a:srgbClr val="D3010E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</a:rPr>
              <a:t>WHY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EDC2DE-9BED-71D0-195B-EF81902C1296}"/>
              </a:ext>
            </a:extLst>
          </p:cNvPr>
          <p:cNvSpPr/>
          <p:nvPr/>
        </p:nvSpPr>
        <p:spPr>
          <a:xfrm>
            <a:off x="3727482" y="1871273"/>
            <a:ext cx="1153323" cy="389256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Behaviour change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A3CD2E-1017-514C-B76E-7468DF2553EA}"/>
              </a:ext>
            </a:extLst>
          </p:cNvPr>
          <p:cNvSpPr/>
          <p:nvPr/>
        </p:nvSpPr>
        <p:spPr>
          <a:xfrm>
            <a:off x="3744311" y="1373904"/>
            <a:ext cx="1153323" cy="294416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Higher end users</a:t>
            </a:r>
          </a:p>
        </p:txBody>
      </p:sp>
      <p:pic>
        <p:nvPicPr>
          <p:cNvPr id="19" name="Picture 18" descr="A group of people brushing their teeth&#10;&#10;Description automatically generated">
            <a:extLst>
              <a:ext uri="{FF2B5EF4-FFF2-40B4-BE49-F238E27FC236}">
                <a16:creationId xmlns:a16="http://schemas.microsoft.com/office/drawing/2014/main" id="{E0CDDA7E-103E-5F22-9E56-9AC13E229C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6" y="2348513"/>
            <a:ext cx="1388850" cy="13888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527E77D-0BA3-1774-E785-2D95F8142C42}"/>
              </a:ext>
            </a:extLst>
          </p:cNvPr>
          <p:cNvSpPr/>
          <p:nvPr/>
        </p:nvSpPr>
        <p:spPr>
          <a:xfrm>
            <a:off x="1514545" y="2619469"/>
            <a:ext cx="2152579" cy="11178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>
                <a:solidFill>
                  <a:srgbClr val="C00000"/>
                </a:solidFill>
              </a:rPr>
              <a:t>#BRUSH IT OFF</a:t>
            </a:r>
          </a:p>
          <a:p>
            <a:r>
              <a:rPr lang="en-US" sz="1200" dirty="0">
                <a:solidFill>
                  <a:sysClr val="windowText" lastClr="000000"/>
                </a:solidFill>
              </a:rPr>
              <a:t>Create engagement through users sending in their “fidgety brushing” stories to get featured on the official Colgate handle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A0F22C-55AB-7434-45AD-2D2AEB5A12D5}"/>
              </a:ext>
            </a:extLst>
          </p:cNvPr>
          <p:cNvSpPr/>
          <p:nvPr/>
        </p:nvSpPr>
        <p:spPr>
          <a:xfrm>
            <a:off x="1514545" y="2356968"/>
            <a:ext cx="2152579" cy="2674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ysClr val="windowText" lastClr="000000"/>
                </a:solidFill>
              </a:rPr>
              <a:t>Instagram promotion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1C9D57-5C91-B0FA-A0D7-26C20E39A5D2}"/>
              </a:ext>
            </a:extLst>
          </p:cNvPr>
          <p:cNvSpPr/>
          <p:nvPr/>
        </p:nvSpPr>
        <p:spPr>
          <a:xfrm>
            <a:off x="3744310" y="2382184"/>
            <a:ext cx="1136495" cy="165158"/>
          </a:xfrm>
          <a:prstGeom prst="rect">
            <a:avLst/>
          </a:prstGeom>
          <a:solidFill>
            <a:srgbClr val="D3010E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bg1"/>
                </a:solidFill>
              </a:rPr>
              <a:t>WHO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808D99-5B9B-F68B-4F0F-BFD44AA94EB4}"/>
              </a:ext>
            </a:extLst>
          </p:cNvPr>
          <p:cNvSpPr/>
          <p:nvPr/>
        </p:nvSpPr>
        <p:spPr>
          <a:xfrm>
            <a:off x="3744310" y="2925886"/>
            <a:ext cx="1152571" cy="165158"/>
          </a:xfrm>
          <a:prstGeom prst="rect">
            <a:avLst/>
          </a:prstGeom>
          <a:solidFill>
            <a:srgbClr val="D3010E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</a:rPr>
              <a:t>WHY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54D92-30F1-C9D2-5440-F3DAB208F165}"/>
              </a:ext>
            </a:extLst>
          </p:cNvPr>
          <p:cNvSpPr/>
          <p:nvPr/>
        </p:nvSpPr>
        <p:spPr>
          <a:xfrm>
            <a:off x="3744311" y="3106298"/>
            <a:ext cx="1136494" cy="491628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Create higher engagement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92E9EC-B4DF-4E2C-86D8-AA6846BDD9C8}"/>
              </a:ext>
            </a:extLst>
          </p:cNvPr>
          <p:cNvSpPr/>
          <p:nvPr/>
        </p:nvSpPr>
        <p:spPr>
          <a:xfrm>
            <a:off x="3744311" y="2557349"/>
            <a:ext cx="1136494" cy="323752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Social media users</a:t>
            </a:r>
          </a:p>
        </p:txBody>
      </p:sp>
      <p:pic>
        <p:nvPicPr>
          <p:cNvPr id="36" name="Picture 10" descr="Discover The Secret To A Brighter Smile with @dollysinghofficial!  #VisibleWhiteO2 #SmileOutLoud - YouTube">
            <a:extLst>
              <a:ext uri="{FF2B5EF4-FFF2-40B4-BE49-F238E27FC236}">
                <a16:creationId xmlns:a16="http://schemas.microsoft.com/office/drawing/2014/main" id="{741FAD6E-47B5-2C36-C231-25D22317F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1" r="3391"/>
          <a:stretch/>
        </p:blipFill>
        <p:spPr bwMode="auto">
          <a:xfrm>
            <a:off x="41566" y="3769953"/>
            <a:ext cx="707941" cy="110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64B0BF0-659A-056D-E6C1-F62F4344E1B9}"/>
              </a:ext>
            </a:extLst>
          </p:cNvPr>
          <p:cNvSpPr/>
          <p:nvPr/>
        </p:nvSpPr>
        <p:spPr>
          <a:xfrm>
            <a:off x="857150" y="3999863"/>
            <a:ext cx="2821077" cy="9102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Collab with social media influencers already associated with Colgate to promote oral health &amp; place SHADES as the leader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AB8FF42-AD1F-6801-08AD-A9556426A766}"/>
              </a:ext>
            </a:extLst>
          </p:cNvPr>
          <p:cNvSpPr/>
          <p:nvPr/>
        </p:nvSpPr>
        <p:spPr>
          <a:xfrm>
            <a:off x="857150" y="3776025"/>
            <a:ext cx="2821077" cy="2274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ysClr val="windowText" lastClr="000000"/>
                </a:solidFill>
              </a:rPr>
              <a:t>Social media influencers</a:t>
            </a:r>
          </a:p>
        </p:txBody>
      </p:sp>
      <p:pic>
        <p:nvPicPr>
          <p:cNvPr id="40" name="Picture 39" descr="A screenshot of a computer&#10;&#10;Description automatically generated">
            <a:extLst>
              <a:ext uri="{FF2B5EF4-FFF2-40B4-BE49-F238E27FC236}">
                <a16:creationId xmlns:a16="http://schemas.microsoft.com/office/drawing/2014/main" id="{E7B3F5B3-6EC1-19D2-2EAD-CBE0FDACDDE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7" b="7268"/>
          <a:stretch/>
        </p:blipFill>
        <p:spPr>
          <a:xfrm>
            <a:off x="74258" y="4956871"/>
            <a:ext cx="2244752" cy="136223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111946B-E30C-607C-5A1D-B13F67EE95D3}"/>
              </a:ext>
            </a:extLst>
          </p:cNvPr>
          <p:cNvSpPr/>
          <p:nvPr/>
        </p:nvSpPr>
        <p:spPr>
          <a:xfrm>
            <a:off x="2379201" y="5467197"/>
            <a:ext cx="1299025" cy="8449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Increase visibility of the product on the website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8FECB3-C9B3-B19C-E868-8547B97D5B38}"/>
              </a:ext>
            </a:extLst>
          </p:cNvPr>
          <p:cNvSpPr/>
          <p:nvPr/>
        </p:nvSpPr>
        <p:spPr>
          <a:xfrm>
            <a:off x="2383685" y="4960748"/>
            <a:ext cx="1294541" cy="5064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ysClr val="windowText" lastClr="000000"/>
                </a:solidFill>
              </a:rPr>
              <a:t>Targeted e-commerce ads</a:t>
            </a:r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3B6AE87C-947E-773A-A156-D7BED67B34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4761" y="5476233"/>
            <a:ext cx="301976" cy="301976"/>
          </a:xfrm>
          <a:prstGeom prst="rect">
            <a:avLst/>
          </a:prstGeom>
        </p:spPr>
      </p:pic>
      <p:pic>
        <p:nvPicPr>
          <p:cNvPr id="1044" name="Picture 16" descr="Anupama Is No 1 Tv Show In The Indian Tv Trp List Of Top 5 Serials, Naagin  6 Also Here | TV Serial TRP List: ये रही इस हफ्ते के टीवी सीरियल">
            <a:extLst>
              <a:ext uri="{FF2B5EF4-FFF2-40B4-BE49-F238E27FC236}">
                <a16:creationId xmlns:a16="http://schemas.microsoft.com/office/drawing/2014/main" id="{DF9BD659-8E65-B8C3-BC4D-4B752B228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681" y="1204729"/>
            <a:ext cx="1891874" cy="133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ectangle 1046">
            <a:extLst>
              <a:ext uri="{FF2B5EF4-FFF2-40B4-BE49-F238E27FC236}">
                <a16:creationId xmlns:a16="http://schemas.microsoft.com/office/drawing/2014/main" id="{7DFC8777-A8E2-799A-2901-A3D4FE20469B}"/>
              </a:ext>
            </a:extLst>
          </p:cNvPr>
          <p:cNvSpPr/>
          <p:nvPr/>
        </p:nvSpPr>
        <p:spPr>
          <a:xfrm>
            <a:off x="9423337" y="1199208"/>
            <a:ext cx="1496733" cy="2674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ysClr val="windowText" lastClr="000000"/>
                </a:solidFill>
              </a:rPr>
              <a:t>In-serial promotion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8765A101-F6AA-7511-BD37-909DD7341AE9}"/>
              </a:ext>
            </a:extLst>
          </p:cNvPr>
          <p:cNvSpPr/>
          <p:nvPr/>
        </p:nvSpPr>
        <p:spPr>
          <a:xfrm>
            <a:off x="9423337" y="1474367"/>
            <a:ext cx="1496733" cy="10349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ysClr val="windowText" lastClr="000000"/>
                </a:solidFill>
              </a:rPr>
              <a:t>Promote the product through TV shows by showing the actors use it</a:t>
            </a: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4378720E-0A26-4E1B-DA6E-D7611DB54A31}"/>
              </a:ext>
            </a:extLst>
          </p:cNvPr>
          <p:cNvSpPr/>
          <p:nvPr/>
        </p:nvSpPr>
        <p:spPr>
          <a:xfrm>
            <a:off x="11013940" y="1256892"/>
            <a:ext cx="1153324" cy="165158"/>
          </a:xfrm>
          <a:prstGeom prst="rect">
            <a:avLst/>
          </a:prstGeom>
          <a:solidFill>
            <a:srgbClr val="D3010E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</a:rPr>
              <a:t>WHO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16DFE6BD-03A0-4C8A-2A11-E11131970322}"/>
              </a:ext>
            </a:extLst>
          </p:cNvPr>
          <p:cNvSpPr/>
          <p:nvPr/>
        </p:nvSpPr>
        <p:spPr>
          <a:xfrm>
            <a:off x="10999974" y="1754262"/>
            <a:ext cx="1169638" cy="165158"/>
          </a:xfrm>
          <a:prstGeom prst="rect">
            <a:avLst/>
          </a:prstGeom>
          <a:solidFill>
            <a:srgbClr val="D3010E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</a:rPr>
              <a:t>WHY</a:t>
            </a: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B27F692D-221B-DF57-88EA-FDCA3C267187}"/>
              </a:ext>
            </a:extLst>
          </p:cNvPr>
          <p:cNvSpPr/>
          <p:nvPr/>
        </p:nvSpPr>
        <p:spPr>
          <a:xfrm>
            <a:off x="10997111" y="1931815"/>
            <a:ext cx="1153323" cy="389256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High engagement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C05F2DE9-552F-722C-020D-46C8BAE3A9AA}"/>
              </a:ext>
            </a:extLst>
          </p:cNvPr>
          <p:cNvSpPr/>
          <p:nvPr/>
        </p:nvSpPr>
        <p:spPr>
          <a:xfrm>
            <a:off x="11013940" y="1434446"/>
            <a:ext cx="1153323" cy="294416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TV watchers</a:t>
            </a:r>
          </a:p>
        </p:txBody>
      </p:sp>
      <p:pic>
        <p:nvPicPr>
          <p:cNvPr id="2050" name="Picture 2" descr="Plumer Road Village Fair | Things to do in Sydney">
            <a:extLst>
              <a:ext uri="{FF2B5EF4-FFF2-40B4-BE49-F238E27FC236}">
                <a16:creationId xmlns:a16="http://schemas.microsoft.com/office/drawing/2014/main" id="{6FF8B0F5-F892-27AE-A73D-CB2C2652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358" y="2665750"/>
            <a:ext cx="1903399" cy="127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FE05AC24-42AB-1959-C423-76E1094AC009}"/>
              </a:ext>
            </a:extLst>
          </p:cNvPr>
          <p:cNvSpPr/>
          <p:nvPr/>
        </p:nvSpPr>
        <p:spPr>
          <a:xfrm>
            <a:off x="9423337" y="2671358"/>
            <a:ext cx="1496733" cy="2086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ysClr val="windowText" lastClr="000000"/>
                </a:solidFill>
              </a:rPr>
              <a:t>Edu. Stalls at fairs</a:t>
            </a: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0FDFC874-E5AA-1726-D20A-79367E421B9D}"/>
              </a:ext>
            </a:extLst>
          </p:cNvPr>
          <p:cNvSpPr/>
          <p:nvPr/>
        </p:nvSpPr>
        <p:spPr>
          <a:xfrm>
            <a:off x="9423337" y="2883616"/>
            <a:ext cx="1496733" cy="10619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ysClr val="windowText" lastClr="000000"/>
                </a:solidFill>
              </a:rPr>
              <a:t>Set up stalls/booths at local village fairs or melas to introduce and demonstrate the new toothbrush</a:t>
            </a:r>
            <a:endParaRPr lang="en-IN" sz="1200" dirty="0">
              <a:solidFill>
                <a:sysClr val="windowText" lastClr="000000"/>
              </a:solidFill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F0195DC-F24A-54F5-3D4E-CD9E4B81E0B8}"/>
              </a:ext>
            </a:extLst>
          </p:cNvPr>
          <p:cNvSpPr/>
          <p:nvPr/>
        </p:nvSpPr>
        <p:spPr>
          <a:xfrm>
            <a:off x="11013940" y="2697089"/>
            <a:ext cx="1153324" cy="165158"/>
          </a:xfrm>
          <a:prstGeom prst="rect">
            <a:avLst/>
          </a:prstGeom>
          <a:solidFill>
            <a:srgbClr val="D3010E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</a:rPr>
              <a:t>WHO</a:t>
            </a: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3977122E-0F1A-BC61-529F-DA9FB7CF8734}"/>
              </a:ext>
            </a:extLst>
          </p:cNvPr>
          <p:cNvSpPr/>
          <p:nvPr/>
        </p:nvSpPr>
        <p:spPr>
          <a:xfrm>
            <a:off x="10999974" y="3194459"/>
            <a:ext cx="1169638" cy="165158"/>
          </a:xfrm>
          <a:prstGeom prst="rect">
            <a:avLst/>
          </a:prstGeom>
          <a:solidFill>
            <a:srgbClr val="D3010E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</a:rPr>
              <a:t>WHY</a:t>
            </a: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1F2545CE-CB29-B0EA-369D-BA03165B2CFA}"/>
              </a:ext>
            </a:extLst>
          </p:cNvPr>
          <p:cNvSpPr/>
          <p:nvPr/>
        </p:nvSpPr>
        <p:spPr>
          <a:xfrm>
            <a:off x="11007093" y="3372012"/>
            <a:ext cx="1153323" cy="389256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Educate consumers</a:t>
            </a: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56C19BC9-5A0F-C290-7CF7-73A2D5B91E32}"/>
              </a:ext>
            </a:extLst>
          </p:cNvPr>
          <p:cNvSpPr/>
          <p:nvPr/>
        </p:nvSpPr>
        <p:spPr>
          <a:xfrm>
            <a:off x="11013940" y="2874643"/>
            <a:ext cx="1153323" cy="294416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Rural users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095E25DD-57D8-C48D-2C01-942D55C0C798}"/>
              </a:ext>
            </a:extLst>
          </p:cNvPr>
          <p:cNvSpPr/>
          <p:nvPr/>
        </p:nvSpPr>
        <p:spPr>
          <a:xfrm>
            <a:off x="7460327" y="4454964"/>
            <a:ext cx="4657415" cy="185716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60" name="Picture 4" descr="Angry African mother scolding her little son for bad behavior 23497811  Vector Art at Vecteezy">
            <a:extLst>
              <a:ext uri="{FF2B5EF4-FFF2-40B4-BE49-F238E27FC236}">
                <a16:creationId xmlns:a16="http://schemas.microsoft.com/office/drawing/2014/main" id="{17008D0F-9FF0-163D-682F-1365CB7EE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0" t="12275" r="9318" b="6263"/>
          <a:stretch/>
        </p:blipFill>
        <p:spPr bwMode="auto">
          <a:xfrm>
            <a:off x="7571605" y="4507659"/>
            <a:ext cx="627575" cy="70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1" name="TextBox 1060">
            <a:extLst>
              <a:ext uri="{FF2B5EF4-FFF2-40B4-BE49-F238E27FC236}">
                <a16:creationId xmlns:a16="http://schemas.microsoft.com/office/drawing/2014/main" id="{68321F77-176D-CF61-31F0-B4E8C76BF120}"/>
              </a:ext>
            </a:extLst>
          </p:cNvPr>
          <p:cNvSpPr txBox="1"/>
          <p:nvPr/>
        </p:nvSpPr>
        <p:spPr>
          <a:xfrm>
            <a:off x="8163600" y="4483425"/>
            <a:ext cx="16254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Mother scolding her son for asking a new toothbrush- she says the old one is fine</a:t>
            </a:r>
          </a:p>
        </p:txBody>
      </p:sp>
      <p:pic>
        <p:nvPicPr>
          <p:cNvPr id="1064" name="Picture 12">
            <a:extLst>
              <a:ext uri="{FF2B5EF4-FFF2-40B4-BE49-F238E27FC236}">
                <a16:creationId xmlns:a16="http://schemas.microsoft.com/office/drawing/2014/main" id="{9CE8ACA6-C27F-99F4-9D25-9D27A3311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234" y="4408843"/>
            <a:ext cx="986588" cy="103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5" name="TextBox 1064">
            <a:extLst>
              <a:ext uri="{FF2B5EF4-FFF2-40B4-BE49-F238E27FC236}">
                <a16:creationId xmlns:a16="http://schemas.microsoft.com/office/drawing/2014/main" id="{3F06E010-4461-93A3-A5A2-F015CB29306C}"/>
              </a:ext>
            </a:extLst>
          </p:cNvPr>
          <p:cNvSpPr txBox="1"/>
          <p:nvPr/>
        </p:nvSpPr>
        <p:spPr>
          <a:xfrm>
            <a:off x="10565378" y="4456718"/>
            <a:ext cx="162543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The lady  now scolds even her grandson when he complains of bleeding gums &amp; asks for a new brush</a:t>
            </a:r>
          </a:p>
        </p:txBody>
      </p:sp>
      <p:pic>
        <p:nvPicPr>
          <p:cNvPr id="1066" name="Picture 14" descr="Mother Child Brush Teeth Stock Illustrations – 125 Mother Child Brush Teeth  Stock Illustrations, Vectors &amp; Clipart - Dreamstime">
            <a:extLst>
              <a:ext uri="{FF2B5EF4-FFF2-40B4-BE49-F238E27FC236}">
                <a16:creationId xmlns:a16="http://schemas.microsoft.com/office/drawing/2014/main" id="{B9757945-E2F7-74B8-5E1D-04AFA06D8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9" t="8156" r="7524" b="10904"/>
          <a:stretch/>
        </p:blipFill>
        <p:spPr bwMode="auto">
          <a:xfrm>
            <a:off x="11033213" y="5516057"/>
            <a:ext cx="982118" cy="63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7" name="TextBox 1066">
            <a:extLst>
              <a:ext uri="{FF2B5EF4-FFF2-40B4-BE49-F238E27FC236}">
                <a16:creationId xmlns:a16="http://schemas.microsoft.com/office/drawing/2014/main" id="{FF11D79F-0E67-E730-B0CB-8AE5270AB8F4}"/>
              </a:ext>
            </a:extLst>
          </p:cNvPr>
          <p:cNvSpPr txBox="1"/>
          <p:nvPr/>
        </p:nvSpPr>
        <p:spPr>
          <a:xfrm>
            <a:off x="9234045" y="5469582"/>
            <a:ext cx="1888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The mother stops her &amp; gives her son a new Colgate SHADE toothbrush, thus breaking the generational oppression</a:t>
            </a: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742FDBC1-0123-99F1-3226-FC8894541663}"/>
              </a:ext>
            </a:extLst>
          </p:cNvPr>
          <p:cNvSpPr txBox="1"/>
          <p:nvPr/>
        </p:nvSpPr>
        <p:spPr>
          <a:xfrm>
            <a:off x="7535452" y="5255216"/>
            <a:ext cx="1731926" cy="10156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200" b="1" i="1" dirty="0">
                <a:solidFill>
                  <a:srgbClr val="C00000"/>
                </a:solidFill>
              </a:rPr>
              <a:t>BADAL DALO </a:t>
            </a:r>
            <a:r>
              <a:rPr lang="en-IN" sz="1200" b="1" i="1" dirty="0"/>
              <a:t>not only the toothbrush, but also generational oppression- appeal to emotion</a:t>
            </a:r>
          </a:p>
        </p:txBody>
      </p:sp>
      <p:sp>
        <p:nvSpPr>
          <p:cNvPr id="1069" name="Arrow: Right 1068">
            <a:extLst>
              <a:ext uri="{FF2B5EF4-FFF2-40B4-BE49-F238E27FC236}">
                <a16:creationId xmlns:a16="http://schemas.microsoft.com/office/drawing/2014/main" id="{BCCCB527-A26F-E1F2-CD79-2B16C617B5B0}"/>
              </a:ext>
            </a:extLst>
          </p:cNvPr>
          <p:cNvSpPr/>
          <p:nvPr/>
        </p:nvSpPr>
        <p:spPr>
          <a:xfrm>
            <a:off x="9486900" y="4768559"/>
            <a:ext cx="302134" cy="10346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0" name="Arrow: Right 1069">
            <a:extLst>
              <a:ext uri="{FF2B5EF4-FFF2-40B4-BE49-F238E27FC236}">
                <a16:creationId xmlns:a16="http://schemas.microsoft.com/office/drawing/2014/main" id="{E3AC94A1-F2CF-22E1-315A-BAD624FA92BE}"/>
              </a:ext>
            </a:extLst>
          </p:cNvPr>
          <p:cNvSpPr/>
          <p:nvPr/>
        </p:nvSpPr>
        <p:spPr>
          <a:xfrm rot="5400000" flipV="1">
            <a:off x="11433505" y="5287100"/>
            <a:ext cx="302134" cy="10346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E1E11EBB-9A55-B189-CBF3-56F9C67EC3BA}"/>
              </a:ext>
            </a:extLst>
          </p:cNvPr>
          <p:cNvSpPr/>
          <p:nvPr/>
        </p:nvSpPr>
        <p:spPr>
          <a:xfrm>
            <a:off x="7460327" y="4184684"/>
            <a:ext cx="4657415" cy="234235"/>
          </a:xfrm>
          <a:prstGeom prst="rect">
            <a:avLst/>
          </a:prstGeom>
          <a:solidFill>
            <a:srgbClr val="FFC9C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ysClr val="windowText" lastClr="000000"/>
                </a:solidFill>
              </a:rPr>
              <a:t>Ad mock-up</a:t>
            </a:r>
            <a:r>
              <a:rPr lang="en-IN" sz="1400" dirty="0">
                <a:solidFill>
                  <a:sysClr val="windowText" lastClr="000000"/>
                </a:solidFill>
              </a:rPr>
              <a:t>: appealing to consumer </a:t>
            </a:r>
            <a:r>
              <a:rPr lang="en-IN" sz="1400" i="1" dirty="0">
                <a:solidFill>
                  <a:sysClr val="windowText" lastClr="000000"/>
                </a:solidFill>
              </a:rPr>
              <a:t>emotion</a:t>
            </a:r>
          </a:p>
        </p:txBody>
      </p:sp>
      <p:sp>
        <p:nvSpPr>
          <p:cNvPr id="1072" name="Rectangle 1071">
            <a:extLst>
              <a:ext uri="{FF2B5EF4-FFF2-40B4-BE49-F238E27FC236}">
                <a16:creationId xmlns:a16="http://schemas.microsoft.com/office/drawing/2014/main" id="{6378091A-3167-8162-D7FD-05BC52030D4B}"/>
              </a:ext>
            </a:extLst>
          </p:cNvPr>
          <p:cNvSpPr/>
          <p:nvPr/>
        </p:nvSpPr>
        <p:spPr>
          <a:xfrm>
            <a:off x="5010150" y="4308572"/>
            <a:ext cx="2376759" cy="203852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73" name="Picture 2" descr="Colgate Logo, symbol, meaning, history, PNG, brand">
            <a:extLst>
              <a:ext uri="{FF2B5EF4-FFF2-40B4-BE49-F238E27FC236}">
                <a16:creationId xmlns:a16="http://schemas.microsoft.com/office/drawing/2014/main" id="{013B0CEF-96A4-40AF-FE95-0FB3A449B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4" r="1272" b="13865"/>
          <a:stretch/>
        </p:blipFill>
        <p:spPr bwMode="auto">
          <a:xfrm>
            <a:off x="5076851" y="4330983"/>
            <a:ext cx="649212" cy="28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14" descr="The Amazon Logo: Inspiring Insights for Business Owners and Marketers -  crowdspring Blog">
            <a:extLst>
              <a:ext uri="{FF2B5EF4-FFF2-40B4-BE49-F238E27FC236}">
                <a16:creationId xmlns:a16="http://schemas.microsoft.com/office/drawing/2014/main" id="{417AD738-D557-1B3C-1F47-6DB78D6DB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082" y="4365683"/>
            <a:ext cx="543929" cy="16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1074">
            <a:extLst>
              <a:ext uri="{FF2B5EF4-FFF2-40B4-BE49-F238E27FC236}">
                <a16:creationId xmlns:a16="http://schemas.microsoft.com/office/drawing/2014/main" id="{45398205-D3A2-9B41-606B-47BFA3F661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6150050" y="4354689"/>
            <a:ext cx="117593" cy="117593"/>
          </a:xfrm>
          <a:prstGeom prst="rect">
            <a:avLst/>
          </a:prstGeom>
        </p:spPr>
      </p:pic>
      <p:pic>
        <p:nvPicPr>
          <p:cNvPr id="1076" name="Picture 1075" descr="A group of toothbrushes in a package&#10;&#10;Description automatically generated">
            <a:extLst>
              <a:ext uri="{FF2B5EF4-FFF2-40B4-BE49-F238E27FC236}">
                <a16:creationId xmlns:a16="http://schemas.microsoft.com/office/drawing/2014/main" id="{0895B5A3-0B63-F1B4-D05C-A0943DF60D4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5" t="993" r="21313" b="991"/>
          <a:stretch/>
        </p:blipFill>
        <p:spPr>
          <a:xfrm>
            <a:off x="5071147" y="4641734"/>
            <a:ext cx="384268" cy="567587"/>
          </a:xfrm>
          <a:prstGeom prst="rect">
            <a:avLst/>
          </a:prstGeom>
        </p:spPr>
      </p:pic>
      <p:sp>
        <p:nvSpPr>
          <p:cNvPr id="1077" name="TextBox 1076">
            <a:extLst>
              <a:ext uri="{FF2B5EF4-FFF2-40B4-BE49-F238E27FC236}">
                <a16:creationId xmlns:a16="http://schemas.microsoft.com/office/drawing/2014/main" id="{04A11C4E-5BAD-F00D-4D72-414E0846B312}"/>
              </a:ext>
            </a:extLst>
          </p:cNvPr>
          <p:cNvSpPr txBox="1"/>
          <p:nvPr/>
        </p:nvSpPr>
        <p:spPr>
          <a:xfrm>
            <a:off x="5402543" y="4633768"/>
            <a:ext cx="860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QR code inside the pack</a:t>
            </a:r>
          </a:p>
        </p:txBody>
      </p:sp>
      <p:pic>
        <p:nvPicPr>
          <p:cNvPr id="1078" name="Picture 1077">
            <a:extLst>
              <a:ext uri="{FF2B5EF4-FFF2-40B4-BE49-F238E27FC236}">
                <a16:creationId xmlns:a16="http://schemas.microsoft.com/office/drawing/2014/main" id="{DD1F87E3-5390-97AE-31A8-3F44B7FA4D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09641" y="4712608"/>
            <a:ext cx="298141" cy="298141"/>
          </a:xfrm>
          <a:prstGeom prst="rect">
            <a:avLst/>
          </a:prstGeom>
        </p:spPr>
      </p:pic>
      <p:sp>
        <p:nvSpPr>
          <p:cNvPr id="1079" name="TextBox 1078">
            <a:extLst>
              <a:ext uri="{FF2B5EF4-FFF2-40B4-BE49-F238E27FC236}">
                <a16:creationId xmlns:a16="http://schemas.microsoft.com/office/drawing/2014/main" id="{78A4FD81-3E7D-8613-0338-9C3332304B77}"/>
              </a:ext>
            </a:extLst>
          </p:cNvPr>
          <p:cNvSpPr txBox="1"/>
          <p:nvPr/>
        </p:nvSpPr>
        <p:spPr>
          <a:xfrm>
            <a:off x="6014992" y="4629492"/>
            <a:ext cx="10150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 dirty="0"/>
              <a:t>Offer cashback on select transactions</a:t>
            </a:r>
          </a:p>
        </p:txBody>
      </p:sp>
      <p:pic>
        <p:nvPicPr>
          <p:cNvPr id="1080" name="Picture 1079">
            <a:extLst>
              <a:ext uri="{FF2B5EF4-FFF2-40B4-BE49-F238E27FC236}">
                <a16:creationId xmlns:a16="http://schemas.microsoft.com/office/drawing/2014/main" id="{F0416346-83A2-645E-0539-F136CF65AF5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24326" y="5414785"/>
            <a:ext cx="312427" cy="312427"/>
          </a:xfrm>
          <a:prstGeom prst="rect">
            <a:avLst/>
          </a:prstGeom>
        </p:spPr>
      </p:pic>
      <p:sp>
        <p:nvSpPr>
          <p:cNvPr id="1081" name="TextBox 1080">
            <a:extLst>
              <a:ext uri="{FF2B5EF4-FFF2-40B4-BE49-F238E27FC236}">
                <a16:creationId xmlns:a16="http://schemas.microsoft.com/office/drawing/2014/main" id="{AE1B3521-06E2-4C05-BD40-5774FBFB1166}"/>
              </a:ext>
            </a:extLst>
          </p:cNvPr>
          <p:cNvSpPr txBox="1"/>
          <p:nvPr/>
        </p:nvSpPr>
        <p:spPr>
          <a:xfrm>
            <a:off x="5892895" y="5206886"/>
            <a:ext cx="114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000" dirty="0"/>
              <a:t>Ask for consumers’ no. to rule out legal issues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F673AE7F-BD2C-8DE4-6D96-27347D88A813}"/>
              </a:ext>
            </a:extLst>
          </p:cNvPr>
          <p:cNvSpPr txBox="1"/>
          <p:nvPr/>
        </p:nvSpPr>
        <p:spPr>
          <a:xfrm>
            <a:off x="5310824" y="5293236"/>
            <a:ext cx="739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From that date, send monthly reminders</a:t>
            </a:r>
          </a:p>
        </p:txBody>
      </p:sp>
      <p:sp>
        <p:nvSpPr>
          <p:cNvPr id="1083" name="Arrow: Right 1082">
            <a:extLst>
              <a:ext uri="{FF2B5EF4-FFF2-40B4-BE49-F238E27FC236}">
                <a16:creationId xmlns:a16="http://schemas.microsoft.com/office/drawing/2014/main" id="{1BF76E12-FE59-CA55-294B-4396F2346ECE}"/>
              </a:ext>
            </a:extLst>
          </p:cNvPr>
          <p:cNvSpPr/>
          <p:nvPr/>
        </p:nvSpPr>
        <p:spPr>
          <a:xfrm>
            <a:off x="6057779" y="4863871"/>
            <a:ext cx="302134" cy="10346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4" name="Arrow: Right 1083">
            <a:extLst>
              <a:ext uri="{FF2B5EF4-FFF2-40B4-BE49-F238E27FC236}">
                <a16:creationId xmlns:a16="http://schemas.microsoft.com/office/drawing/2014/main" id="{69B2DD1A-0FF6-E2FC-98D3-F6C7496CBE10}"/>
              </a:ext>
            </a:extLst>
          </p:cNvPr>
          <p:cNvSpPr/>
          <p:nvPr/>
        </p:nvSpPr>
        <p:spPr>
          <a:xfrm rot="5400000" flipV="1">
            <a:off x="7022952" y="5163043"/>
            <a:ext cx="302134" cy="10346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7" name="Arrow: Right 1086">
            <a:extLst>
              <a:ext uri="{FF2B5EF4-FFF2-40B4-BE49-F238E27FC236}">
                <a16:creationId xmlns:a16="http://schemas.microsoft.com/office/drawing/2014/main" id="{AF8390E6-73DE-F98C-A6EA-622720F23FB9}"/>
              </a:ext>
            </a:extLst>
          </p:cNvPr>
          <p:cNvSpPr/>
          <p:nvPr/>
        </p:nvSpPr>
        <p:spPr>
          <a:xfrm flipH="1">
            <a:off x="5934281" y="5644114"/>
            <a:ext cx="302134" cy="10346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949E0348-2180-65C1-076A-3633887E1960}"/>
              </a:ext>
            </a:extLst>
          </p:cNvPr>
          <p:cNvSpPr txBox="1"/>
          <p:nvPr/>
        </p:nvSpPr>
        <p:spPr>
          <a:xfrm>
            <a:off x="5226686" y="5948996"/>
            <a:ext cx="2271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i="1" dirty="0"/>
              <a:t>Rationale</a:t>
            </a:r>
            <a:r>
              <a:rPr lang="en-IN" sz="1100" dirty="0"/>
              <a:t>: MASS REACH- an app that everyone uses</a:t>
            </a:r>
          </a:p>
        </p:txBody>
      </p:sp>
      <p:sp>
        <p:nvSpPr>
          <p:cNvPr id="2049" name="Rectangle 2048">
            <a:extLst>
              <a:ext uri="{FF2B5EF4-FFF2-40B4-BE49-F238E27FC236}">
                <a16:creationId xmlns:a16="http://schemas.microsoft.com/office/drawing/2014/main" id="{222821DE-76A8-6BE5-D110-E16E7C79FDA7}"/>
              </a:ext>
            </a:extLst>
          </p:cNvPr>
          <p:cNvSpPr/>
          <p:nvPr/>
        </p:nvSpPr>
        <p:spPr>
          <a:xfrm>
            <a:off x="3744310" y="3743622"/>
            <a:ext cx="1136495" cy="165158"/>
          </a:xfrm>
          <a:prstGeom prst="rect">
            <a:avLst/>
          </a:prstGeom>
          <a:solidFill>
            <a:srgbClr val="D3010E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bg1"/>
                </a:solidFill>
              </a:rPr>
              <a:t>WHO</a:t>
            </a: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E7649163-A319-AB9C-B264-B1A4DF7862FD}"/>
              </a:ext>
            </a:extLst>
          </p:cNvPr>
          <p:cNvSpPr/>
          <p:nvPr/>
        </p:nvSpPr>
        <p:spPr>
          <a:xfrm>
            <a:off x="3744310" y="4287324"/>
            <a:ext cx="1152571" cy="165158"/>
          </a:xfrm>
          <a:prstGeom prst="rect">
            <a:avLst/>
          </a:prstGeom>
          <a:solidFill>
            <a:srgbClr val="D3010E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</a:rPr>
              <a:t>WHY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4779F9D0-DC57-0ED9-8613-4C97DC67F50D}"/>
              </a:ext>
            </a:extLst>
          </p:cNvPr>
          <p:cNvSpPr/>
          <p:nvPr/>
        </p:nvSpPr>
        <p:spPr>
          <a:xfrm>
            <a:off x="3744311" y="4467735"/>
            <a:ext cx="1136494" cy="404291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High influence</a:t>
            </a: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2F3475E9-FAA9-B4F9-527F-FECCF75E2C5E}"/>
              </a:ext>
            </a:extLst>
          </p:cNvPr>
          <p:cNvSpPr/>
          <p:nvPr/>
        </p:nvSpPr>
        <p:spPr>
          <a:xfrm>
            <a:off x="3744311" y="3918787"/>
            <a:ext cx="1136494" cy="323752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Young adults</a:t>
            </a:r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B906429B-AC61-44AE-DCA0-4CA571D0DB00}"/>
              </a:ext>
            </a:extLst>
          </p:cNvPr>
          <p:cNvSpPr/>
          <p:nvPr/>
        </p:nvSpPr>
        <p:spPr>
          <a:xfrm>
            <a:off x="3744310" y="5116657"/>
            <a:ext cx="1136495" cy="165158"/>
          </a:xfrm>
          <a:prstGeom prst="rect">
            <a:avLst/>
          </a:prstGeom>
          <a:solidFill>
            <a:srgbClr val="D3010E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bg1"/>
                </a:solidFill>
              </a:rPr>
              <a:t>WHO</a:t>
            </a:r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54A8B45-EB68-A85F-7CBF-19B6ECA990A4}"/>
              </a:ext>
            </a:extLst>
          </p:cNvPr>
          <p:cNvSpPr/>
          <p:nvPr/>
        </p:nvSpPr>
        <p:spPr>
          <a:xfrm>
            <a:off x="3744310" y="5660359"/>
            <a:ext cx="1152571" cy="165158"/>
          </a:xfrm>
          <a:prstGeom prst="rect">
            <a:avLst/>
          </a:prstGeom>
          <a:solidFill>
            <a:srgbClr val="D3010E"/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</a:rPr>
              <a:t>WHY</a:t>
            </a:r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2960B17F-ABCB-A02E-FD04-CE3B6839905B}"/>
              </a:ext>
            </a:extLst>
          </p:cNvPr>
          <p:cNvSpPr/>
          <p:nvPr/>
        </p:nvSpPr>
        <p:spPr>
          <a:xfrm>
            <a:off x="3744311" y="5840770"/>
            <a:ext cx="1136494" cy="404291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Easy &amp; quick access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0F8A01D2-0F62-C8C7-21A4-66568469353C}"/>
              </a:ext>
            </a:extLst>
          </p:cNvPr>
          <p:cNvSpPr/>
          <p:nvPr/>
        </p:nvSpPr>
        <p:spPr>
          <a:xfrm>
            <a:off x="3744311" y="5291822"/>
            <a:ext cx="1136494" cy="323752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</a:rPr>
              <a:t>Online purchasers</a:t>
            </a: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42FE6B6A-0ABC-169A-29BD-1C34B82FB19C}"/>
              </a:ext>
            </a:extLst>
          </p:cNvPr>
          <p:cNvSpPr/>
          <p:nvPr/>
        </p:nvSpPr>
        <p:spPr>
          <a:xfrm>
            <a:off x="214008" y="41566"/>
            <a:ext cx="11128443" cy="318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i="1" dirty="0">
                <a:solidFill>
                  <a:srgbClr val="FF0000"/>
                </a:solidFill>
              </a:rPr>
              <a:t>The product-specific communication strategies are made to specific target urban &amp; rural segments…. </a:t>
            </a:r>
          </a:p>
        </p:txBody>
      </p:sp>
      <p:graphicFrame>
        <p:nvGraphicFramePr>
          <p:cNvPr id="2059" name="Diagram 2058">
            <a:extLst>
              <a:ext uri="{FF2B5EF4-FFF2-40B4-BE49-F238E27FC236}">
                <a16:creationId xmlns:a16="http://schemas.microsoft.com/office/drawing/2014/main" id="{74B57C25-2DB9-D34B-C760-D539A0AA13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9393455"/>
              </p:ext>
            </p:extLst>
          </p:nvPr>
        </p:nvGraphicFramePr>
        <p:xfrm>
          <a:off x="319289" y="6396039"/>
          <a:ext cx="11872711" cy="393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</p:spTree>
    <p:extLst>
      <p:ext uri="{BB962C8B-B14F-4D97-AF65-F5344CB8AC3E}">
        <p14:creationId xmlns:p14="http://schemas.microsoft.com/office/powerpoint/2010/main" val="394410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404141-DCEB-303D-D673-12EA86DECA5A}"/>
              </a:ext>
            </a:extLst>
          </p:cNvPr>
          <p:cNvCxnSpPr/>
          <p:nvPr/>
        </p:nvCxnSpPr>
        <p:spPr>
          <a:xfrm>
            <a:off x="0" y="429491"/>
            <a:ext cx="12192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lgate Logo, symbol, meaning, history, PNG, brand">
            <a:extLst>
              <a:ext uri="{FF2B5EF4-FFF2-40B4-BE49-F238E27FC236}">
                <a16:creationId xmlns:a16="http://schemas.microsoft.com/office/drawing/2014/main" id="{97A2F529-2045-04EB-F30C-4DA134289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4" r="1272" b="13865"/>
          <a:stretch/>
        </p:blipFill>
        <p:spPr bwMode="auto">
          <a:xfrm>
            <a:off x="11418391" y="41566"/>
            <a:ext cx="732043" cy="31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53E670E-C6C8-4612-82EA-13A6755052DB}"/>
              </a:ext>
            </a:extLst>
          </p:cNvPr>
          <p:cNvSpPr/>
          <p:nvPr/>
        </p:nvSpPr>
        <p:spPr>
          <a:xfrm>
            <a:off x="88900" y="498761"/>
            <a:ext cx="7511998" cy="2121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/>
              <a:t>Buyer buying process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2CD109-54F0-AE69-3090-BBCE60459A7F}"/>
              </a:ext>
            </a:extLst>
          </p:cNvPr>
          <p:cNvSpPr/>
          <p:nvPr/>
        </p:nvSpPr>
        <p:spPr>
          <a:xfrm rot="16200000">
            <a:off x="-190210" y="1210714"/>
            <a:ext cx="997646" cy="439420"/>
          </a:xfrm>
          <a:prstGeom prst="rect">
            <a:avLst/>
          </a:prstGeom>
          <a:solidFill>
            <a:srgbClr val="D301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Modern trade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71B8B7-FCA2-2EF4-4180-E46EA2E337DC}"/>
              </a:ext>
            </a:extLst>
          </p:cNvPr>
          <p:cNvSpPr/>
          <p:nvPr/>
        </p:nvSpPr>
        <p:spPr>
          <a:xfrm>
            <a:off x="609600" y="1420603"/>
            <a:ext cx="1320800" cy="5086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Rita visits SPENCERs for grocery shopping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6515A0B-0BEE-3805-9D65-917652DA7C84}"/>
              </a:ext>
            </a:extLst>
          </p:cNvPr>
          <p:cNvSpPr/>
          <p:nvPr/>
        </p:nvSpPr>
        <p:spPr>
          <a:xfrm>
            <a:off x="2099310" y="1420603"/>
            <a:ext cx="1243330" cy="5086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At entry point sees </a:t>
            </a:r>
            <a:r>
              <a:rPr lang="en-IN" sz="1200" b="1">
                <a:solidFill>
                  <a:schemeClr val="tx1"/>
                </a:solidFill>
              </a:rPr>
              <a:t>Colgate SHADES </a:t>
            </a:r>
            <a:r>
              <a:rPr lang="en-IN" sz="1200">
                <a:solidFill>
                  <a:schemeClr val="tx1"/>
                </a:solidFill>
              </a:rPr>
              <a:t>signage 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B763641F-6BE8-6938-77E6-C5613C1E428C}"/>
              </a:ext>
            </a:extLst>
          </p:cNvPr>
          <p:cNvSpPr/>
          <p:nvPr/>
        </p:nvSpPr>
        <p:spPr>
          <a:xfrm rot="5400000">
            <a:off x="1926030" y="1644190"/>
            <a:ext cx="177647" cy="125835"/>
          </a:xfrm>
          <a:prstGeom prst="triangle">
            <a:avLst/>
          </a:prstGeom>
          <a:solidFill>
            <a:srgbClr val="9501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427AD0-50E9-42AE-BB51-5BE80910A8E7}"/>
              </a:ext>
            </a:extLst>
          </p:cNvPr>
          <p:cNvSpPr/>
          <p:nvPr/>
        </p:nvSpPr>
        <p:spPr>
          <a:xfrm>
            <a:off x="3511550" y="1420603"/>
            <a:ext cx="1243330" cy="5086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Navigates to personal care aisle 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5A746A8F-5EF4-1B8D-C37E-9D8E717FF79F}"/>
              </a:ext>
            </a:extLst>
          </p:cNvPr>
          <p:cNvSpPr/>
          <p:nvPr/>
        </p:nvSpPr>
        <p:spPr>
          <a:xfrm rot="5400000">
            <a:off x="3338270" y="1644190"/>
            <a:ext cx="177647" cy="125835"/>
          </a:xfrm>
          <a:prstGeom prst="triangle">
            <a:avLst/>
          </a:prstGeom>
          <a:solidFill>
            <a:srgbClr val="9501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51E634-D447-D49F-3A1F-F8F28E38BBD2}"/>
              </a:ext>
            </a:extLst>
          </p:cNvPr>
          <p:cNvSpPr/>
          <p:nvPr/>
        </p:nvSpPr>
        <p:spPr>
          <a:xfrm>
            <a:off x="4923790" y="1420603"/>
            <a:ext cx="1430792" cy="5086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COLGATE SHADES present at eye level</a:t>
            </a: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203A9A09-73B6-A6AC-E1B5-8FE8D2AF5B9D}"/>
              </a:ext>
            </a:extLst>
          </p:cNvPr>
          <p:cNvSpPr/>
          <p:nvPr/>
        </p:nvSpPr>
        <p:spPr>
          <a:xfrm rot="5400000">
            <a:off x="4750510" y="1644190"/>
            <a:ext cx="177647" cy="125835"/>
          </a:xfrm>
          <a:prstGeom prst="triangle">
            <a:avLst/>
          </a:prstGeom>
          <a:solidFill>
            <a:srgbClr val="9501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AFA7C9-B9BD-57BD-8359-9E2C99757B2F}"/>
              </a:ext>
            </a:extLst>
          </p:cNvPr>
          <p:cNvSpPr/>
          <p:nvPr/>
        </p:nvSpPr>
        <p:spPr>
          <a:xfrm>
            <a:off x="6568440" y="1420603"/>
            <a:ext cx="1032458" cy="5086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Decides to purchase </a:t>
            </a: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D70B8B81-C5D1-06D0-C385-177946BF46A5}"/>
              </a:ext>
            </a:extLst>
          </p:cNvPr>
          <p:cNvSpPr/>
          <p:nvPr/>
        </p:nvSpPr>
        <p:spPr>
          <a:xfrm rot="5400000">
            <a:off x="6376035" y="1644190"/>
            <a:ext cx="177647" cy="125835"/>
          </a:xfrm>
          <a:prstGeom prst="triangle">
            <a:avLst/>
          </a:prstGeom>
          <a:solidFill>
            <a:srgbClr val="9501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CDABF32-C3BA-42C0-3A09-2913F1BBFD70}"/>
              </a:ext>
            </a:extLst>
          </p:cNvPr>
          <p:cNvSpPr/>
          <p:nvPr/>
        </p:nvSpPr>
        <p:spPr>
          <a:xfrm rot="16200000">
            <a:off x="-200459" y="2370691"/>
            <a:ext cx="1018139" cy="439419"/>
          </a:xfrm>
          <a:prstGeom prst="rect">
            <a:avLst/>
          </a:prstGeom>
          <a:solidFill>
            <a:srgbClr val="D301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Local </a:t>
            </a:r>
            <a:r>
              <a:rPr lang="en-IN" sz="1400" err="1"/>
              <a:t>kirana</a:t>
            </a:r>
            <a:endParaRPr lang="en-IN" sz="14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104A667-EC24-9B76-D33D-C87BD00D48E9}"/>
              </a:ext>
            </a:extLst>
          </p:cNvPr>
          <p:cNvSpPr/>
          <p:nvPr/>
        </p:nvSpPr>
        <p:spPr>
          <a:xfrm>
            <a:off x="609600" y="2598579"/>
            <a:ext cx="1320800" cy="5008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Ashwin visits local </a:t>
            </a:r>
            <a:r>
              <a:rPr lang="en-IN" sz="1200" err="1">
                <a:solidFill>
                  <a:schemeClr val="tx1"/>
                </a:solidFill>
              </a:rPr>
              <a:t>kirana</a:t>
            </a:r>
            <a:r>
              <a:rPr lang="en-IN" sz="1200">
                <a:solidFill>
                  <a:schemeClr val="tx1"/>
                </a:solidFill>
              </a:rPr>
              <a:t>, has run out if soap.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12FDD3-C99F-7306-C274-CEAC730CE87F}"/>
              </a:ext>
            </a:extLst>
          </p:cNvPr>
          <p:cNvSpPr/>
          <p:nvPr/>
        </p:nvSpPr>
        <p:spPr>
          <a:xfrm>
            <a:off x="2099310" y="2598579"/>
            <a:ext cx="1243330" cy="5008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Sees </a:t>
            </a:r>
            <a:r>
              <a:rPr lang="en-IN" sz="1200" b="1">
                <a:solidFill>
                  <a:schemeClr val="tx1"/>
                </a:solidFill>
              </a:rPr>
              <a:t>Colgate shades </a:t>
            </a:r>
            <a:r>
              <a:rPr lang="en-IN" sz="1200">
                <a:solidFill>
                  <a:schemeClr val="tx1"/>
                </a:solidFill>
              </a:rPr>
              <a:t>posters hanging </a:t>
            </a: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BA00B706-3966-D42E-8AF4-DFD42464C865}"/>
              </a:ext>
            </a:extLst>
          </p:cNvPr>
          <p:cNvSpPr/>
          <p:nvPr/>
        </p:nvSpPr>
        <p:spPr>
          <a:xfrm rot="5400000">
            <a:off x="1927384" y="2820812"/>
            <a:ext cx="174939" cy="125835"/>
          </a:xfrm>
          <a:prstGeom prst="triangle">
            <a:avLst/>
          </a:prstGeom>
          <a:solidFill>
            <a:srgbClr val="9501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FDAB74-C980-2AE8-6176-6CAC6C5DDEC6}"/>
              </a:ext>
            </a:extLst>
          </p:cNvPr>
          <p:cNvSpPr/>
          <p:nvPr/>
        </p:nvSpPr>
        <p:spPr>
          <a:xfrm>
            <a:off x="3511550" y="2598579"/>
            <a:ext cx="1243330" cy="5008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Enquires about the same from salesperson </a:t>
            </a: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CF2581D1-FFF1-CB61-F4B7-16FAE542C20A}"/>
              </a:ext>
            </a:extLst>
          </p:cNvPr>
          <p:cNvSpPr/>
          <p:nvPr/>
        </p:nvSpPr>
        <p:spPr>
          <a:xfrm rot="5400000">
            <a:off x="3339624" y="2820812"/>
            <a:ext cx="174939" cy="125835"/>
          </a:xfrm>
          <a:prstGeom prst="triangle">
            <a:avLst/>
          </a:prstGeom>
          <a:solidFill>
            <a:srgbClr val="9501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8A364D7-8E2B-DD68-EF95-DFD80A056494}"/>
              </a:ext>
            </a:extLst>
          </p:cNvPr>
          <p:cNvSpPr/>
          <p:nvPr/>
        </p:nvSpPr>
        <p:spPr>
          <a:xfrm>
            <a:off x="4923790" y="2598579"/>
            <a:ext cx="1430792" cy="5008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Knows about  new product from trusted brand</a:t>
            </a: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BD392032-A6F9-5F53-380B-89231F4A4A98}"/>
              </a:ext>
            </a:extLst>
          </p:cNvPr>
          <p:cNvSpPr/>
          <p:nvPr/>
        </p:nvSpPr>
        <p:spPr>
          <a:xfrm rot="5400000">
            <a:off x="4751864" y="2820812"/>
            <a:ext cx="174939" cy="125835"/>
          </a:xfrm>
          <a:prstGeom prst="triangle">
            <a:avLst/>
          </a:prstGeom>
          <a:solidFill>
            <a:srgbClr val="9501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80793E6-481D-236B-47F4-4FFCCB3BA91E}"/>
              </a:ext>
            </a:extLst>
          </p:cNvPr>
          <p:cNvSpPr/>
          <p:nvPr/>
        </p:nvSpPr>
        <p:spPr>
          <a:xfrm>
            <a:off x="6568440" y="2598579"/>
            <a:ext cx="1032458" cy="5008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Decides to purchase </a:t>
            </a: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8DD53CC8-3D0E-2245-FEAD-545A4C8E0831}"/>
              </a:ext>
            </a:extLst>
          </p:cNvPr>
          <p:cNvSpPr/>
          <p:nvPr/>
        </p:nvSpPr>
        <p:spPr>
          <a:xfrm rot="5400000">
            <a:off x="6377389" y="2820812"/>
            <a:ext cx="174939" cy="125835"/>
          </a:xfrm>
          <a:prstGeom prst="triangle">
            <a:avLst/>
          </a:prstGeom>
          <a:solidFill>
            <a:srgbClr val="9501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591A56-D25B-C5D9-D638-840FDE62E2C2}"/>
              </a:ext>
            </a:extLst>
          </p:cNvPr>
          <p:cNvSpPr/>
          <p:nvPr/>
        </p:nvSpPr>
        <p:spPr>
          <a:xfrm rot="16200000">
            <a:off x="-284039" y="3649538"/>
            <a:ext cx="1185299" cy="439419"/>
          </a:xfrm>
          <a:prstGeom prst="rect">
            <a:avLst/>
          </a:prstGeom>
          <a:solidFill>
            <a:srgbClr val="D3010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Quick commerce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4EB8F9B-9BAA-6E54-DB89-19C4CC68C310}"/>
              </a:ext>
            </a:extLst>
          </p:cNvPr>
          <p:cNvSpPr/>
          <p:nvPr/>
        </p:nvSpPr>
        <p:spPr>
          <a:xfrm>
            <a:off x="609600" y="3854332"/>
            <a:ext cx="1320800" cy="6075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Ayesha has left her toothbrush at home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DF75525-1FD4-075B-4B47-647C685FCA15}"/>
              </a:ext>
            </a:extLst>
          </p:cNvPr>
          <p:cNvSpPr/>
          <p:nvPr/>
        </p:nvSpPr>
        <p:spPr>
          <a:xfrm>
            <a:off x="2099310" y="3854332"/>
            <a:ext cx="1243330" cy="6075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Visits </a:t>
            </a:r>
            <a:r>
              <a:rPr lang="en-IN" sz="1200" err="1">
                <a:solidFill>
                  <a:schemeClr val="tx1"/>
                </a:solidFill>
              </a:rPr>
              <a:t>bigbasket</a:t>
            </a:r>
            <a:r>
              <a:rPr lang="en-IN" sz="12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266BE440-4E96-069D-B9E0-875E0ED793F1}"/>
              </a:ext>
            </a:extLst>
          </p:cNvPr>
          <p:cNvSpPr/>
          <p:nvPr/>
        </p:nvSpPr>
        <p:spPr>
          <a:xfrm rot="5400000">
            <a:off x="1908758" y="4095192"/>
            <a:ext cx="212193" cy="125835"/>
          </a:xfrm>
          <a:prstGeom prst="triangle">
            <a:avLst/>
          </a:prstGeom>
          <a:solidFill>
            <a:srgbClr val="9501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77A174D-CF55-55A8-BD1B-2E8FD45D7FC6}"/>
              </a:ext>
            </a:extLst>
          </p:cNvPr>
          <p:cNvSpPr/>
          <p:nvPr/>
        </p:nvSpPr>
        <p:spPr>
          <a:xfrm>
            <a:off x="3511550" y="3854332"/>
            <a:ext cx="1243330" cy="6075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Colgate shades appears on top in personal care </a:t>
            </a:r>
          </a:p>
        </p:txBody>
      </p:sp>
      <p:sp>
        <p:nvSpPr>
          <p:cNvPr id="1024" name="Isosceles Triangle 1023">
            <a:extLst>
              <a:ext uri="{FF2B5EF4-FFF2-40B4-BE49-F238E27FC236}">
                <a16:creationId xmlns:a16="http://schemas.microsoft.com/office/drawing/2014/main" id="{91C3B3A5-9EF9-BF1F-8646-85C55F69DC3D}"/>
              </a:ext>
            </a:extLst>
          </p:cNvPr>
          <p:cNvSpPr/>
          <p:nvPr/>
        </p:nvSpPr>
        <p:spPr>
          <a:xfrm rot="5400000">
            <a:off x="3320998" y="4095192"/>
            <a:ext cx="212193" cy="125835"/>
          </a:xfrm>
          <a:prstGeom prst="triangle">
            <a:avLst/>
          </a:prstGeom>
          <a:solidFill>
            <a:srgbClr val="9501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65CF4E9B-D17E-80B6-0609-9A402CF2A1BC}"/>
              </a:ext>
            </a:extLst>
          </p:cNvPr>
          <p:cNvSpPr/>
          <p:nvPr/>
        </p:nvSpPr>
        <p:spPr>
          <a:xfrm>
            <a:off x="4923790" y="3854332"/>
            <a:ext cx="1430792" cy="6075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Finds positive customer reviews, good offer as well </a:t>
            </a:r>
          </a:p>
        </p:txBody>
      </p:sp>
      <p:sp>
        <p:nvSpPr>
          <p:cNvPr id="1027" name="Isosceles Triangle 1026">
            <a:extLst>
              <a:ext uri="{FF2B5EF4-FFF2-40B4-BE49-F238E27FC236}">
                <a16:creationId xmlns:a16="http://schemas.microsoft.com/office/drawing/2014/main" id="{F14FD387-25B5-A1A5-1A7D-4E6E5279F439}"/>
              </a:ext>
            </a:extLst>
          </p:cNvPr>
          <p:cNvSpPr/>
          <p:nvPr/>
        </p:nvSpPr>
        <p:spPr>
          <a:xfrm rot="5400000">
            <a:off x="4733238" y="4095192"/>
            <a:ext cx="212193" cy="125835"/>
          </a:xfrm>
          <a:prstGeom prst="triangle">
            <a:avLst/>
          </a:prstGeom>
          <a:solidFill>
            <a:srgbClr val="9501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FB7A415A-8407-A70F-53B7-708DFC6A9FE6}"/>
              </a:ext>
            </a:extLst>
          </p:cNvPr>
          <p:cNvSpPr/>
          <p:nvPr/>
        </p:nvSpPr>
        <p:spPr>
          <a:xfrm>
            <a:off x="6568440" y="3854332"/>
            <a:ext cx="1032458" cy="6075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Decides to purchase </a:t>
            </a:r>
          </a:p>
        </p:txBody>
      </p:sp>
      <p:sp>
        <p:nvSpPr>
          <p:cNvPr id="1030" name="Isosceles Triangle 1029">
            <a:extLst>
              <a:ext uri="{FF2B5EF4-FFF2-40B4-BE49-F238E27FC236}">
                <a16:creationId xmlns:a16="http://schemas.microsoft.com/office/drawing/2014/main" id="{43DF78C0-0C91-A1A8-C8A4-4E0580FBC0DC}"/>
              </a:ext>
            </a:extLst>
          </p:cNvPr>
          <p:cNvSpPr/>
          <p:nvPr/>
        </p:nvSpPr>
        <p:spPr>
          <a:xfrm rot="5400000">
            <a:off x="6358763" y="4095192"/>
            <a:ext cx="212193" cy="125835"/>
          </a:xfrm>
          <a:prstGeom prst="triangle">
            <a:avLst/>
          </a:prstGeom>
          <a:solidFill>
            <a:srgbClr val="9501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0996B3E-62B6-9DD5-67BA-E967FB7C253B}"/>
              </a:ext>
            </a:extLst>
          </p:cNvPr>
          <p:cNvSpPr/>
          <p:nvPr/>
        </p:nvSpPr>
        <p:spPr>
          <a:xfrm>
            <a:off x="7729728" y="498761"/>
            <a:ext cx="4373372" cy="2121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/>
              <a:t>Promotion in semi urban and rural India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975F9-456B-EBA9-4363-56B81E231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99" y="744605"/>
            <a:ext cx="625602" cy="625602"/>
          </a:xfrm>
          <a:prstGeom prst="rect">
            <a:avLst/>
          </a:prstGeom>
        </p:spPr>
      </p:pic>
      <p:pic>
        <p:nvPicPr>
          <p:cNvPr id="2052" name="Picture 4" descr="2+ Hundred Colgate Total Royalty-Free Images, Stock Photos &amp; Pictures |  Shutterstock">
            <a:extLst>
              <a:ext uri="{FF2B5EF4-FFF2-40B4-BE49-F238E27FC236}">
                <a16:creationId xmlns:a16="http://schemas.microsoft.com/office/drawing/2014/main" id="{DF44D2CE-0087-8DDD-240B-7AC64DA69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496" y="765811"/>
            <a:ext cx="824352" cy="61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lgate redemption happening now! Purchase either two Colgate total  toothpastes OR one Colgate total toothpaste &amp; a Colgate mouthwash OR… |  Instagram">
            <a:extLst>
              <a:ext uri="{FF2B5EF4-FFF2-40B4-BE49-F238E27FC236}">
                <a16:creationId xmlns:a16="http://schemas.microsoft.com/office/drawing/2014/main" id="{F4675323-6B6B-7BCF-3184-5D2E84E6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445" y="765528"/>
            <a:ext cx="504771" cy="63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ersonal care aisle store hi-res stock photography and images - Alamy">
            <a:extLst>
              <a:ext uri="{FF2B5EF4-FFF2-40B4-BE49-F238E27FC236}">
                <a16:creationId xmlns:a16="http://schemas.microsoft.com/office/drawing/2014/main" id="{09B7383A-C636-F4CB-EC11-6FFBABEA0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93"/>
          <a:stretch/>
        </p:blipFill>
        <p:spPr bwMode="auto">
          <a:xfrm>
            <a:off x="3511550" y="780216"/>
            <a:ext cx="1243329" cy="57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emium Vector | Online payment and successful purchase. girl woman  rejoices in success and confirmation of order. buying things and goods in  an online store on smartphone.">
            <a:extLst>
              <a:ext uri="{FF2B5EF4-FFF2-40B4-BE49-F238E27FC236}">
                <a16:creationId xmlns:a16="http://schemas.microsoft.com/office/drawing/2014/main" id="{F6CB4966-0547-165F-9C7A-DB91AB087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0" r="11710"/>
          <a:stretch/>
        </p:blipFill>
        <p:spPr bwMode="auto">
          <a:xfrm>
            <a:off x="6835051" y="3149600"/>
            <a:ext cx="505549" cy="6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ow, your local kirana stores can have their online platform with this new  app | Mint">
            <a:extLst>
              <a:ext uri="{FF2B5EF4-FFF2-40B4-BE49-F238E27FC236}">
                <a16:creationId xmlns:a16="http://schemas.microsoft.com/office/drawing/2014/main" id="{BFD81C09-DFAA-5B29-D5F6-7C6D3115F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83" y="1994926"/>
            <a:ext cx="992917" cy="55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922EAF-1699-F520-0683-5D4DC0BB02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7792" y="1994926"/>
            <a:ext cx="588850" cy="588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04790E-868A-544D-4BB5-539FAB36F6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0529" y="769657"/>
            <a:ext cx="618264" cy="618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E7F01D-EDCC-2DEB-863E-C03187D378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0529" y="1959304"/>
            <a:ext cx="618264" cy="618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E8E089-8FBA-7694-F038-2AA3C45111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0992" y="1937956"/>
            <a:ext cx="689183" cy="6891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D29AF1-2791-3035-AB85-AA0CCF29C4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4594" y="3099469"/>
            <a:ext cx="689184" cy="689184"/>
          </a:xfrm>
          <a:prstGeom prst="rect">
            <a:avLst/>
          </a:prstGeom>
        </p:spPr>
      </p:pic>
      <p:pic>
        <p:nvPicPr>
          <p:cNvPr id="2064" name="Picture 16" descr="BigBasket - Best Online Grocery Application for iOS &amp; Android">
            <a:extLst>
              <a:ext uri="{FF2B5EF4-FFF2-40B4-BE49-F238E27FC236}">
                <a16:creationId xmlns:a16="http://schemas.microsoft.com/office/drawing/2014/main" id="{CD2BAD29-E90A-4063-1EBA-A60F16BB6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046" y="3159951"/>
            <a:ext cx="377131" cy="68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bigbasket &amp; bbnow: Grocery App - Apps on Google Play">
            <a:extLst>
              <a:ext uri="{FF2B5EF4-FFF2-40B4-BE49-F238E27FC236}">
                <a16:creationId xmlns:a16="http://schemas.microsoft.com/office/drawing/2014/main" id="{A17135E2-B4CE-3863-081C-259D9AF06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126" y="3257191"/>
            <a:ext cx="531462" cy="53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82612A-886C-3192-46AA-2081B35748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03876" y="3129290"/>
            <a:ext cx="1217784" cy="6889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108FC6-030E-A258-6B3E-5046038DE0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6681" y="3158161"/>
            <a:ext cx="646120" cy="646120"/>
          </a:xfrm>
          <a:prstGeom prst="rect">
            <a:avLst/>
          </a:prstGeom>
        </p:spPr>
      </p:pic>
      <p:pic>
        <p:nvPicPr>
          <p:cNvPr id="7" name="Picture 6" descr="A toothbrush in a package&#10;&#10;Description automatically generated">
            <a:extLst>
              <a:ext uri="{FF2B5EF4-FFF2-40B4-BE49-F238E27FC236}">
                <a16:creationId xmlns:a16="http://schemas.microsoft.com/office/drawing/2014/main" id="{43002593-6D54-090E-35CD-D07EEAE00FB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7" r="36594" b="993"/>
          <a:stretch/>
        </p:blipFill>
        <p:spPr>
          <a:xfrm>
            <a:off x="11299547" y="3198836"/>
            <a:ext cx="850143" cy="31279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6109B1-A1C8-2FC2-8116-96FBE30949EE}"/>
              </a:ext>
            </a:extLst>
          </p:cNvPr>
          <p:cNvSpPr/>
          <p:nvPr/>
        </p:nvSpPr>
        <p:spPr>
          <a:xfrm>
            <a:off x="10138633" y="3198836"/>
            <a:ext cx="1167119" cy="1519951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>
                <a:solidFill>
                  <a:schemeClr val="tx1"/>
                </a:solidFill>
              </a:rPr>
              <a:t>Single SKU for easier availability and sales &amp; distribution in the rural markets </a:t>
            </a:r>
          </a:p>
        </p:txBody>
      </p:sp>
      <p:pic>
        <p:nvPicPr>
          <p:cNvPr id="13" name="Picture 12" descr="A person with a toothbrush&#10;&#10;Description automatically generated">
            <a:extLst>
              <a:ext uri="{FF2B5EF4-FFF2-40B4-BE49-F238E27FC236}">
                <a16:creationId xmlns:a16="http://schemas.microsoft.com/office/drawing/2014/main" id="{8D04E457-AB75-DF1F-9DAD-700E64AA15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756" y="3183256"/>
            <a:ext cx="2236837" cy="3158025"/>
          </a:xfrm>
          <a:prstGeom prst="rect">
            <a:avLst/>
          </a:pr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A8CFBCD-06D8-BF3C-A70B-A16F1B882D37}"/>
              </a:ext>
            </a:extLst>
          </p:cNvPr>
          <p:cNvSpPr/>
          <p:nvPr/>
        </p:nvSpPr>
        <p:spPr>
          <a:xfrm>
            <a:off x="10062433" y="5267521"/>
            <a:ext cx="1032458" cy="1051813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>
                <a:solidFill>
                  <a:schemeClr val="tx1"/>
                </a:solidFill>
              </a:rPr>
              <a:t>Advertising the new product at purchase points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1FFC56-7BC0-ACB0-83F7-9B27894BDF5D}"/>
              </a:ext>
            </a:extLst>
          </p:cNvPr>
          <p:cNvSpPr/>
          <p:nvPr/>
        </p:nvSpPr>
        <p:spPr>
          <a:xfrm>
            <a:off x="7729728" y="765528"/>
            <a:ext cx="4373370" cy="3939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Single SKU instead of the 4 pack ones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D78868-133C-A380-FCE6-937C3A9ADE28}"/>
              </a:ext>
            </a:extLst>
          </p:cNvPr>
          <p:cNvSpPr/>
          <p:nvPr/>
        </p:nvSpPr>
        <p:spPr>
          <a:xfrm>
            <a:off x="214008" y="41566"/>
            <a:ext cx="11128443" cy="318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i="1">
                <a:solidFill>
                  <a:srgbClr val="FF0000"/>
                </a:solidFill>
              </a:rPr>
              <a:t>Making Colgate SHADES visible across various points of purchase with different strategy in rural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2E05C9-BF7B-0660-6A71-78DD0EAE3A9D}"/>
              </a:ext>
            </a:extLst>
          </p:cNvPr>
          <p:cNvSpPr/>
          <p:nvPr/>
        </p:nvSpPr>
        <p:spPr>
          <a:xfrm>
            <a:off x="7729728" y="1244444"/>
            <a:ext cx="4373370" cy="3939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Using </a:t>
            </a:r>
            <a:r>
              <a:rPr lang="en-IN" sz="1200" b="1">
                <a:solidFill>
                  <a:schemeClr val="tx1"/>
                </a:solidFill>
              </a:rPr>
              <a:t>product bundling</a:t>
            </a:r>
            <a:r>
              <a:rPr lang="en-IN" sz="1200">
                <a:solidFill>
                  <a:schemeClr val="tx1"/>
                </a:solidFill>
              </a:rPr>
              <a:t>. One toothbrush free on the purchase of 4 toothbrush 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35B17F-81F7-2B9B-E5F3-80140EF334D1}"/>
              </a:ext>
            </a:extLst>
          </p:cNvPr>
          <p:cNvCxnSpPr>
            <a:cxnSpLocks/>
          </p:cNvCxnSpPr>
          <p:nvPr/>
        </p:nvCxnSpPr>
        <p:spPr>
          <a:xfrm>
            <a:off x="7653526" y="441225"/>
            <a:ext cx="0" cy="598728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8C5CD98-A8C3-C966-D444-58623F42209A}"/>
              </a:ext>
            </a:extLst>
          </p:cNvPr>
          <p:cNvSpPr/>
          <p:nvPr/>
        </p:nvSpPr>
        <p:spPr>
          <a:xfrm>
            <a:off x="7729728" y="1748000"/>
            <a:ext cx="4373370" cy="6156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>
                <a:solidFill>
                  <a:schemeClr val="tx1"/>
                </a:solidFill>
              </a:rPr>
              <a:t>Generating awareness is key here. Spillover effect from the urban market will help penetrate </a:t>
            </a:r>
          </a:p>
        </p:txBody>
      </p:sp>
      <p:pic>
        <p:nvPicPr>
          <p:cNvPr id="3074" name="Picture 2" descr="Exchange4media: Advertising News, Latest Marketing, Media &amp; Digital  Industry Update">
            <a:extLst>
              <a:ext uri="{FF2B5EF4-FFF2-40B4-BE49-F238E27FC236}">
                <a16:creationId xmlns:a16="http://schemas.microsoft.com/office/drawing/2014/main" id="{16777930-A74E-18A8-247D-B9478D6B6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4" t="-2313" r="30348" b="-1"/>
          <a:stretch/>
        </p:blipFill>
        <p:spPr bwMode="auto">
          <a:xfrm>
            <a:off x="4650042" y="4533701"/>
            <a:ext cx="1096907" cy="154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lgate Vedshakti launches 'Mooh swachh toh aap healthy' campaign with  Sudarsan Pattnaik">
            <a:extLst>
              <a:ext uri="{FF2B5EF4-FFF2-40B4-BE49-F238E27FC236}">
                <a16:creationId xmlns:a16="http://schemas.microsoft.com/office/drawing/2014/main" id="{84F07C50-BCA9-FB5E-8EDF-5A6591D8B3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4" r="38094"/>
          <a:stretch/>
        </p:blipFill>
        <p:spPr bwMode="auto">
          <a:xfrm>
            <a:off x="5906446" y="4653820"/>
            <a:ext cx="1647653" cy="117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337E97-7FAA-6990-23C0-74DADF66BB9E}"/>
              </a:ext>
            </a:extLst>
          </p:cNvPr>
          <p:cNvSpPr/>
          <p:nvPr/>
        </p:nvSpPr>
        <p:spPr>
          <a:xfrm>
            <a:off x="7729728" y="2445737"/>
            <a:ext cx="4373370" cy="6156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 dirty="0">
                <a:solidFill>
                  <a:schemeClr val="tx1"/>
                </a:solidFill>
              </a:rPr>
              <a:t>Increasing accessibility and affordability based on trust is the principle</a:t>
            </a:r>
          </a:p>
        </p:txBody>
      </p:sp>
      <p:pic>
        <p:nvPicPr>
          <p:cNvPr id="19" name="Picture 18" descr="A person with a toothbrush&#10;&#10;Description automatically generated">
            <a:extLst>
              <a:ext uri="{FF2B5EF4-FFF2-40B4-BE49-F238E27FC236}">
                <a16:creationId xmlns:a16="http://schemas.microsoft.com/office/drawing/2014/main" id="{0FDDF8F2-1949-8F98-D422-DBD2B89A62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75" y="1947190"/>
            <a:ext cx="458144" cy="646820"/>
          </a:xfrm>
          <a:prstGeom prst="rect">
            <a:avLst/>
          </a:prstGeom>
          <a:ln w="19050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B0659A3-90D2-5277-A679-32A8CBF78D0E}"/>
              </a:ext>
            </a:extLst>
          </p:cNvPr>
          <p:cNvSpPr/>
          <p:nvPr/>
        </p:nvSpPr>
        <p:spPr>
          <a:xfrm>
            <a:off x="631135" y="4616469"/>
            <a:ext cx="1908139" cy="17248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200" dirty="0">
                <a:solidFill>
                  <a:schemeClr val="tx1"/>
                </a:solidFill>
              </a:rPr>
              <a:t>With the already high penetration of Colgate as a brand, the availability of Points of Purchase is high in both urban &amp; rural markets, with our product increasing scope for e-commerce visibility</a:t>
            </a:r>
          </a:p>
        </p:txBody>
      </p:sp>
      <p:pic>
        <p:nvPicPr>
          <p:cNvPr id="3078" name="Picture 6" descr="Colgate-Palmolive launches B2B e-commerce - E-commerce and Digital  Marketing: e-Plus Agency">
            <a:extLst>
              <a:ext uri="{FF2B5EF4-FFF2-40B4-BE49-F238E27FC236}">
                <a16:creationId xmlns:a16="http://schemas.microsoft.com/office/drawing/2014/main" id="{9F02EEA8-B95F-41CB-DC3C-1A258C06F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077" y="4770842"/>
            <a:ext cx="1610607" cy="112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66DC0E6-4C5B-5C09-B2AB-8D35E57A38AD}"/>
              </a:ext>
            </a:extLst>
          </p:cNvPr>
          <p:cNvSpPr txBox="1"/>
          <p:nvPr/>
        </p:nvSpPr>
        <p:spPr>
          <a:xfrm>
            <a:off x="4007721" y="6092189"/>
            <a:ext cx="2809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/>
              <a:t>Current promotion at POPs</a:t>
            </a: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41EB34C5-6CBD-B0AD-B7D9-BE9697BC6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8143883"/>
              </p:ext>
            </p:extLst>
          </p:nvPr>
        </p:nvGraphicFramePr>
        <p:xfrm>
          <a:off x="319289" y="6396039"/>
          <a:ext cx="11872711" cy="393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:p14="http://schemas.microsoft.com/office/powerpoint/2010/main" val="2978353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404141-DCEB-303D-D673-12EA86DECA5A}"/>
              </a:ext>
            </a:extLst>
          </p:cNvPr>
          <p:cNvCxnSpPr/>
          <p:nvPr/>
        </p:nvCxnSpPr>
        <p:spPr>
          <a:xfrm>
            <a:off x="0" y="429491"/>
            <a:ext cx="12192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lgate Logo, symbol, meaning, history, PNG, brand">
            <a:extLst>
              <a:ext uri="{FF2B5EF4-FFF2-40B4-BE49-F238E27FC236}">
                <a16:creationId xmlns:a16="http://schemas.microsoft.com/office/drawing/2014/main" id="{97A2F529-2045-04EB-F30C-4DA134289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4" r="1272" b="13865"/>
          <a:stretch/>
        </p:blipFill>
        <p:spPr bwMode="auto">
          <a:xfrm>
            <a:off x="11418391" y="41566"/>
            <a:ext cx="732043" cy="31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04DF6B4-68BB-5B88-CAAD-2BC148B34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189493"/>
              </p:ext>
            </p:extLst>
          </p:nvPr>
        </p:nvGraphicFramePr>
        <p:xfrm>
          <a:off x="319289" y="1688099"/>
          <a:ext cx="3388360" cy="1577340"/>
        </p:xfrm>
        <a:graphic>
          <a:graphicData uri="http://schemas.openxmlformats.org/drawingml/2006/table">
            <a:tbl>
              <a:tblPr/>
              <a:tblGrid>
                <a:gridCol w="2332191">
                  <a:extLst>
                    <a:ext uri="{9D8B030D-6E8A-4147-A177-3AD203B41FA5}">
                      <a16:colId xmlns:a16="http://schemas.microsoft.com/office/drawing/2014/main" val="2923747011"/>
                    </a:ext>
                  </a:extLst>
                </a:gridCol>
                <a:gridCol w="1056169">
                  <a:extLst>
                    <a:ext uri="{9D8B030D-6E8A-4147-A177-3AD203B41FA5}">
                      <a16:colId xmlns:a16="http://schemas.microsoft.com/office/drawing/2014/main" val="1012154588"/>
                    </a:ext>
                  </a:extLst>
                </a:gridCol>
              </a:tblGrid>
              <a:tr h="14116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Urban Young Mothers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787434"/>
                  </a:ext>
                </a:extLst>
              </a:tr>
              <a:tr h="14116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 Assumption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 25-39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093474"/>
                  </a:ext>
                </a:extLst>
              </a:tr>
              <a:tr h="14116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25-29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58mil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003507"/>
                  </a:ext>
                </a:extLst>
              </a:tr>
              <a:tr h="14116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30-34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58mil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361846"/>
                  </a:ext>
                </a:extLst>
              </a:tr>
              <a:tr h="14116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35-39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53mil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037079"/>
                  </a:ext>
                </a:extLst>
              </a:tr>
              <a:tr h="14116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Population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16.9Cr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330419"/>
                  </a:ext>
                </a:extLst>
              </a:tr>
              <a:tr h="14116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Urban Mothers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5.9cr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621805"/>
                  </a:ext>
                </a:extLst>
              </a:tr>
              <a:tr h="14116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Children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5.3cr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15223"/>
                  </a:ext>
                </a:extLst>
              </a:tr>
              <a:tr h="14116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relevant incomes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1.60cr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30609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CA7F3C-390A-D586-E445-343140B6A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042407"/>
              </p:ext>
            </p:extLst>
          </p:nvPr>
        </p:nvGraphicFramePr>
        <p:xfrm>
          <a:off x="319289" y="4729075"/>
          <a:ext cx="6258864" cy="1600200"/>
        </p:xfrm>
        <a:graphic>
          <a:graphicData uri="http://schemas.openxmlformats.org/drawingml/2006/table">
            <a:tbl>
              <a:tblPr/>
              <a:tblGrid>
                <a:gridCol w="829250">
                  <a:extLst>
                    <a:ext uri="{9D8B030D-6E8A-4147-A177-3AD203B41FA5}">
                      <a16:colId xmlns:a16="http://schemas.microsoft.com/office/drawing/2014/main" val="28349332"/>
                    </a:ext>
                  </a:extLst>
                </a:gridCol>
                <a:gridCol w="1115539">
                  <a:extLst>
                    <a:ext uri="{9D8B030D-6E8A-4147-A177-3AD203B41FA5}">
                      <a16:colId xmlns:a16="http://schemas.microsoft.com/office/drawing/2014/main" val="2179252611"/>
                    </a:ext>
                  </a:extLst>
                </a:gridCol>
                <a:gridCol w="1194515">
                  <a:extLst>
                    <a:ext uri="{9D8B030D-6E8A-4147-A177-3AD203B41FA5}">
                      <a16:colId xmlns:a16="http://schemas.microsoft.com/office/drawing/2014/main" val="3391927553"/>
                    </a:ext>
                  </a:extLst>
                </a:gridCol>
                <a:gridCol w="957586">
                  <a:extLst>
                    <a:ext uri="{9D8B030D-6E8A-4147-A177-3AD203B41FA5}">
                      <a16:colId xmlns:a16="http://schemas.microsoft.com/office/drawing/2014/main" val="1457055960"/>
                    </a:ext>
                  </a:extLst>
                </a:gridCol>
                <a:gridCol w="1006947">
                  <a:extLst>
                    <a:ext uri="{9D8B030D-6E8A-4147-A177-3AD203B41FA5}">
                      <a16:colId xmlns:a16="http://schemas.microsoft.com/office/drawing/2014/main" val="271164813"/>
                    </a:ext>
                  </a:extLst>
                </a:gridCol>
                <a:gridCol w="1155027">
                  <a:extLst>
                    <a:ext uri="{9D8B030D-6E8A-4147-A177-3AD203B41FA5}">
                      <a16:colId xmlns:a16="http://schemas.microsoft.com/office/drawing/2014/main" val="1780817983"/>
                    </a:ext>
                  </a:extLst>
                </a:gridCol>
              </a:tblGrid>
              <a:tr h="247220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 </a:t>
                      </a:r>
                      <a:r>
                        <a:rPr lang="en-IN" sz="105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Y1</a:t>
                      </a:r>
                      <a:r>
                        <a:rPr lang="en-IN" sz="105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Y2</a:t>
                      </a:r>
                      <a:r>
                        <a:rPr lang="en-IN" sz="105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Y3</a:t>
                      </a:r>
                      <a:r>
                        <a:rPr lang="en-IN" sz="105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Y4</a:t>
                      </a:r>
                      <a:r>
                        <a:rPr lang="en-IN" sz="105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Y5</a:t>
                      </a:r>
                      <a:r>
                        <a:rPr lang="en-IN" sz="105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859968"/>
                  </a:ext>
                </a:extLst>
              </a:tr>
              <a:tr h="404542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Share</a:t>
                      </a:r>
                      <a:r>
                        <a:rPr lang="en-IN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800" b="1" i="0" u="none" strike="noStrike">
                          <a:solidFill>
                            <a:srgbClr val="95010C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  <a:r>
                        <a:rPr lang="en-IN" sz="1800" b="1" i="0">
                          <a:solidFill>
                            <a:srgbClr val="95010C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sz="3600" b="1" i="0">
                        <a:solidFill>
                          <a:srgbClr val="95010C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800" b="1" i="0" u="none" strike="noStrike">
                          <a:solidFill>
                            <a:srgbClr val="95010C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  <a:r>
                        <a:rPr lang="en-IN" sz="1800" b="1" i="0">
                          <a:solidFill>
                            <a:srgbClr val="95010C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sz="3600" b="1" i="0">
                        <a:solidFill>
                          <a:srgbClr val="95010C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800" b="1" i="0" u="none" strike="noStrike">
                          <a:solidFill>
                            <a:srgbClr val="95010C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  <a:r>
                        <a:rPr lang="en-IN" sz="1800" b="1" i="0">
                          <a:solidFill>
                            <a:srgbClr val="95010C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sz="3600" b="1" i="0">
                        <a:solidFill>
                          <a:srgbClr val="95010C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800" b="1" i="0" u="none" strike="noStrike">
                          <a:solidFill>
                            <a:srgbClr val="95010C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  <a:r>
                        <a:rPr lang="en-IN" sz="1800" b="1" i="0">
                          <a:solidFill>
                            <a:srgbClr val="95010C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sz="3600" b="1" i="0">
                        <a:solidFill>
                          <a:srgbClr val="95010C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800" b="1" i="0" u="none" strike="noStrike">
                          <a:solidFill>
                            <a:srgbClr val="95010C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r>
                        <a:rPr lang="en-IN" sz="1800" b="1" i="0">
                          <a:solidFill>
                            <a:srgbClr val="95010C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sz="3600" b="1" i="0">
                        <a:solidFill>
                          <a:srgbClr val="95010C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6286649"/>
                  </a:ext>
                </a:extLst>
              </a:tr>
              <a:tr h="876508">
                <a:tc>
                  <a:txBody>
                    <a:bodyPr/>
                    <a:lstStyle/>
                    <a:p>
                      <a:pPr algn="l" fontAlgn="base"/>
                      <a:r>
                        <a:rPr lang="en-IN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Milestones</a:t>
                      </a:r>
                      <a:r>
                        <a:rPr lang="en-IN" sz="105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Pilot in Different Metro cities - Mumbai and Delhi</a:t>
                      </a:r>
                      <a:r>
                        <a:rPr lang="en-US" sz="105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Full scale implementation across Metros, Pilots in Tier-1 Cities </a:t>
                      </a:r>
                      <a:r>
                        <a:rPr lang="en-US" sz="105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Full scale implementation in Tier 1, Pilot in Tier-2</a:t>
                      </a:r>
                      <a:r>
                        <a:rPr lang="en-US" sz="105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Implementation across Tier-1,2&amp;3 Cities</a:t>
                      </a:r>
                      <a:r>
                        <a:rPr lang="en-IN" sz="105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Increasing share across different cities, potential entry into villages</a:t>
                      </a:r>
                      <a:r>
                        <a:rPr lang="en-US" sz="105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526665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4D2D7F1-BC38-59BA-C828-A452ACE3B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969991"/>
              </p:ext>
            </p:extLst>
          </p:nvPr>
        </p:nvGraphicFramePr>
        <p:xfrm>
          <a:off x="7619002" y="749127"/>
          <a:ext cx="4457176" cy="2563574"/>
        </p:xfrm>
        <a:graphic>
          <a:graphicData uri="http://schemas.openxmlformats.org/drawingml/2006/table">
            <a:tbl>
              <a:tblPr/>
              <a:tblGrid>
                <a:gridCol w="1372598">
                  <a:extLst>
                    <a:ext uri="{9D8B030D-6E8A-4147-A177-3AD203B41FA5}">
                      <a16:colId xmlns:a16="http://schemas.microsoft.com/office/drawing/2014/main" val="3879721126"/>
                    </a:ext>
                  </a:extLst>
                </a:gridCol>
                <a:gridCol w="566928">
                  <a:extLst>
                    <a:ext uri="{9D8B030D-6E8A-4147-A177-3AD203B41FA5}">
                      <a16:colId xmlns:a16="http://schemas.microsoft.com/office/drawing/2014/main" val="1087597755"/>
                    </a:ext>
                  </a:extLst>
                </a:gridCol>
                <a:gridCol w="806458">
                  <a:extLst>
                    <a:ext uri="{9D8B030D-6E8A-4147-A177-3AD203B41FA5}">
                      <a16:colId xmlns:a16="http://schemas.microsoft.com/office/drawing/2014/main" val="341710655"/>
                    </a:ext>
                  </a:extLst>
                </a:gridCol>
                <a:gridCol w="855596">
                  <a:extLst>
                    <a:ext uri="{9D8B030D-6E8A-4147-A177-3AD203B41FA5}">
                      <a16:colId xmlns:a16="http://schemas.microsoft.com/office/drawing/2014/main" val="474542686"/>
                    </a:ext>
                  </a:extLst>
                </a:gridCol>
                <a:gridCol w="855596">
                  <a:extLst>
                    <a:ext uri="{9D8B030D-6E8A-4147-A177-3AD203B41FA5}">
                      <a16:colId xmlns:a16="http://schemas.microsoft.com/office/drawing/2014/main" val="1389581838"/>
                    </a:ext>
                  </a:extLst>
                </a:gridCol>
              </a:tblGrid>
              <a:tr h="440082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Campaign Type </a:t>
                      </a:r>
                      <a:r>
                        <a:rPr lang="en-IN" sz="11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01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Cost* (Cr)</a:t>
                      </a:r>
                      <a:r>
                        <a:rPr lang="en-IN" sz="1100" b="0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01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Reach</a:t>
                      </a:r>
                    </a:p>
                  </a:txBody>
                  <a:tcPr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01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1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Feasibility</a:t>
                      </a:r>
                    </a:p>
                  </a:txBody>
                  <a:tcPr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010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1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Impact </a:t>
                      </a:r>
                    </a:p>
                  </a:txBody>
                  <a:tcPr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01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711488"/>
                  </a:ext>
                </a:extLst>
              </a:tr>
              <a:tr h="356028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Tinder Campaign</a:t>
                      </a:r>
                      <a:r>
                        <a:rPr lang="en-IN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  <a:r>
                        <a:rPr lang="en-IN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sz="20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i="0" dirty="0">
                          <a:solidFill>
                            <a:srgbClr val="000000"/>
                          </a:solidFill>
                          <a:effectLst/>
                        </a:rPr>
                        <a:t>Low 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i="0" dirty="0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i="0" dirty="0">
                          <a:solidFill>
                            <a:srgbClr val="000000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708175"/>
                  </a:ext>
                </a:extLst>
              </a:tr>
              <a:tr h="314344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 campaign</a:t>
                      </a:r>
                      <a:r>
                        <a:rPr lang="en-IN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  <a:r>
                        <a:rPr lang="en-IN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sz="20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i="0" dirty="0">
                          <a:solidFill>
                            <a:srgbClr val="000000"/>
                          </a:solidFill>
                          <a:effectLst/>
                        </a:rPr>
                        <a:t>Medium 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i="0" dirty="0">
                          <a:solidFill>
                            <a:srgbClr val="000000"/>
                          </a:solidFill>
                          <a:effectLst/>
                        </a:rPr>
                        <a:t>High 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i="0" dirty="0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017313"/>
                  </a:ext>
                </a:extLst>
              </a:tr>
              <a:tr h="356845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Crooked hook activation</a:t>
                      </a:r>
                      <a:r>
                        <a:rPr lang="en-IN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  <a:r>
                        <a:rPr lang="en-IN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sz="20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i="0" dirty="0">
                          <a:solidFill>
                            <a:srgbClr val="000000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i="0" dirty="0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i="0" dirty="0">
                          <a:solidFill>
                            <a:srgbClr val="000000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621128"/>
                  </a:ext>
                </a:extLst>
              </a:tr>
              <a:tr h="314344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Instagram Campaign</a:t>
                      </a:r>
                      <a:r>
                        <a:rPr lang="en-IN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  <a:r>
                        <a:rPr lang="en-IN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sz="20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i="0" dirty="0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i="0" dirty="0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i="0" dirty="0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755794"/>
                  </a:ext>
                </a:extLst>
              </a:tr>
              <a:tr h="356028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ATL/BTL</a:t>
                      </a:r>
                      <a:r>
                        <a:rPr lang="en-IN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  <a:r>
                        <a:rPr lang="en-IN" sz="12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sz="20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i="0" dirty="0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i="0" dirty="0">
                          <a:solidFill>
                            <a:srgbClr val="000000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0" i="0" dirty="0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750979"/>
                  </a:ext>
                </a:extLst>
              </a:tr>
              <a:tr h="356028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 </a:t>
                      </a:r>
                      <a:r>
                        <a:rPr lang="en-IN" sz="12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sz="2000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26.3</a:t>
                      </a:r>
                      <a:r>
                        <a:rPr lang="en-IN" sz="14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​</a:t>
                      </a:r>
                      <a:endParaRPr lang="en-IN" sz="2400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IN" sz="12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IN" sz="12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endParaRPr lang="en-IN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310438"/>
                  </a:ext>
                </a:extLst>
              </a:tr>
            </a:tbl>
          </a:graphicData>
        </a:graphic>
      </p:graphicFrame>
      <p:sp>
        <p:nvSpPr>
          <p:cNvPr id="13" name="Rectangle 2">
            <a:extLst>
              <a:ext uri="{FF2B5EF4-FFF2-40B4-BE49-F238E27FC236}">
                <a16:creationId xmlns:a16="http://schemas.microsoft.com/office/drawing/2014/main" id="{F4713059-B86C-8D33-E722-7CEA26373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3213" y="25923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3F1FE60-E468-82A1-96B4-78EC2C387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4928544"/>
              </p:ext>
            </p:extLst>
          </p:nvPr>
        </p:nvGraphicFramePr>
        <p:xfrm>
          <a:off x="7820363" y="3500585"/>
          <a:ext cx="3908740" cy="3140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">
            <a:extLst>
              <a:ext uri="{FF2B5EF4-FFF2-40B4-BE49-F238E27FC236}">
                <a16:creationId xmlns:a16="http://schemas.microsoft.com/office/drawing/2014/main" id="{7EE232E5-FCBB-9570-89E8-390814A92F44}"/>
              </a:ext>
            </a:extLst>
          </p:cNvPr>
          <p:cNvSpPr txBox="1"/>
          <p:nvPr/>
        </p:nvSpPr>
        <p:spPr>
          <a:xfrm>
            <a:off x="7129912" y="4628934"/>
            <a:ext cx="393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CAD90DE3-597D-BB18-6234-6F001EB633C0}"/>
              </a:ext>
            </a:extLst>
          </p:cNvPr>
          <p:cNvSpPr txBox="1"/>
          <p:nvPr/>
        </p:nvSpPr>
        <p:spPr>
          <a:xfrm>
            <a:off x="6953201" y="3672147"/>
            <a:ext cx="835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b="1" dirty="0">
                <a:solidFill>
                  <a:srgbClr val="C00000"/>
                </a:solidFill>
              </a:rPr>
              <a:t>12%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6151BA41-0631-708E-75EB-C94C737D24FC}"/>
              </a:ext>
            </a:extLst>
          </p:cNvPr>
          <p:cNvSpPr txBox="1"/>
          <p:nvPr/>
        </p:nvSpPr>
        <p:spPr>
          <a:xfrm>
            <a:off x="6706584" y="4032423"/>
            <a:ext cx="13785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50" dirty="0"/>
              <a:t>Mark. Cost as % of rev (in line with existing biz)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AD759C25-26D2-B37E-010C-7746DF318B00}"/>
              </a:ext>
            </a:extLst>
          </p:cNvPr>
          <p:cNvSpPr txBox="1"/>
          <p:nvPr/>
        </p:nvSpPr>
        <p:spPr>
          <a:xfrm>
            <a:off x="7064536" y="5566782"/>
            <a:ext cx="1240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b="1" dirty="0">
                <a:solidFill>
                  <a:srgbClr val="C00000"/>
                </a:solidFill>
              </a:rPr>
              <a:t>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D424BD-11AB-642A-F54E-AE75EB8DC18F}"/>
              </a:ext>
            </a:extLst>
          </p:cNvPr>
          <p:cNvSpPr/>
          <p:nvPr/>
        </p:nvSpPr>
        <p:spPr>
          <a:xfrm>
            <a:off x="6767782" y="4671337"/>
            <a:ext cx="1153366" cy="72709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>
                <a:solidFill>
                  <a:schemeClr val="tx1"/>
                </a:solidFill>
              </a:rPr>
              <a:t>Years to break even</a:t>
            </a:r>
            <a:endParaRPr lang="en-IN" sz="105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423B7C-FAEE-DE14-D5DA-29454AF9A4E7}"/>
              </a:ext>
            </a:extLst>
          </p:cNvPr>
          <p:cNvSpPr/>
          <p:nvPr/>
        </p:nvSpPr>
        <p:spPr>
          <a:xfrm>
            <a:off x="6767782" y="5501048"/>
            <a:ext cx="1149566" cy="86043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/>
                </a:solidFill>
              </a:rPr>
              <a:t>Profits in cr.</a:t>
            </a:r>
            <a:endParaRPr lang="en-IN" sz="110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4889D3-0754-D593-5245-D9B3C2780E68}"/>
              </a:ext>
            </a:extLst>
          </p:cNvPr>
          <p:cNvSpPr/>
          <p:nvPr/>
        </p:nvSpPr>
        <p:spPr>
          <a:xfrm>
            <a:off x="6767782" y="3737234"/>
            <a:ext cx="1151784" cy="86043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tx1"/>
                </a:solidFill>
              </a:rPr>
              <a:t>.</a:t>
            </a:r>
            <a:endParaRPr lang="en-IN" sz="1100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C0B278-F0CC-9F4E-1534-2B0822BF7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398969"/>
              </p:ext>
            </p:extLst>
          </p:nvPr>
        </p:nvGraphicFramePr>
        <p:xfrm>
          <a:off x="4140823" y="1674896"/>
          <a:ext cx="3360536" cy="1579827"/>
        </p:xfrm>
        <a:graphic>
          <a:graphicData uri="http://schemas.openxmlformats.org/drawingml/2006/table">
            <a:tbl>
              <a:tblPr/>
              <a:tblGrid>
                <a:gridCol w="1991138">
                  <a:extLst>
                    <a:ext uri="{9D8B030D-6E8A-4147-A177-3AD203B41FA5}">
                      <a16:colId xmlns:a16="http://schemas.microsoft.com/office/drawing/2014/main" val="3593104066"/>
                    </a:ext>
                  </a:extLst>
                </a:gridCol>
                <a:gridCol w="1369398">
                  <a:extLst>
                    <a:ext uri="{9D8B030D-6E8A-4147-A177-3AD203B41FA5}">
                      <a16:colId xmlns:a16="http://schemas.microsoft.com/office/drawing/2014/main" val="2008824035"/>
                    </a:ext>
                  </a:extLst>
                </a:gridCol>
              </a:tblGrid>
              <a:tr h="17608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Urban Youth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763804"/>
                  </a:ext>
                </a:extLst>
              </a:tr>
              <a:tr h="30602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 Assumption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 15-24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5960918"/>
                  </a:ext>
                </a:extLst>
              </a:tr>
              <a:tr h="40264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of Total Population in this age segment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395673"/>
                  </a:ext>
                </a:extLst>
              </a:tr>
              <a:tr h="17608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in this segment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937229"/>
                  </a:ext>
                </a:extLst>
              </a:tr>
              <a:tr h="340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People in the relevant income segment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023547"/>
                  </a:ext>
                </a:extLst>
              </a:tr>
              <a:tr h="17608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Population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19968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8997917-78D3-4C51-896E-CBA90628AC71}"/>
              </a:ext>
            </a:extLst>
          </p:cNvPr>
          <p:cNvSpPr/>
          <p:nvPr/>
        </p:nvSpPr>
        <p:spPr>
          <a:xfrm>
            <a:off x="319289" y="732622"/>
            <a:ext cx="3360536" cy="2735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solidFill>
                  <a:schemeClr val="tx1"/>
                </a:solidFill>
              </a:rPr>
              <a:t>Urban young mothers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AFDD39-9A8C-327A-0CC3-ADA7F6F61525}"/>
              </a:ext>
            </a:extLst>
          </p:cNvPr>
          <p:cNvSpPr/>
          <p:nvPr/>
        </p:nvSpPr>
        <p:spPr>
          <a:xfrm>
            <a:off x="4140823" y="732622"/>
            <a:ext cx="3360536" cy="2735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solidFill>
                  <a:schemeClr val="tx1"/>
                </a:solidFill>
              </a:rPr>
              <a:t>Urban youth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2426B-5DB7-54E5-86B0-825A73677BFF}"/>
              </a:ext>
            </a:extLst>
          </p:cNvPr>
          <p:cNvSpPr/>
          <p:nvPr/>
        </p:nvSpPr>
        <p:spPr>
          <a:xfrm>
            <a:off x="319289" y="1097440"/>
            <a:ext cx="1052311" cy="460685"/>
          </a:xfrm>
          <a:prstGeom prst="rect">
            <a:avLst/>
          </a:prstGeom>
          <a:solidFill>
            <a:srgbClr val="FFC9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25-39 age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CDBEBC-73E1-D52E-9A7B-D12764D0DF62}"/>
              </a:ext>
            </a:extLst>
          </p:cNvPr>
          <p:cNvSpPr/>
          <p:nvPr/>
        </p:nvSpPr>
        <p:spPr>
          <a:xfrm>
            <a:off x="1431775" y="1097440"/>
            <a:ext cx="1093937" cy="460685"/>
          </a:xfrm>
          <a:prstGeom prst="rect">
            <a:avLst/>
          </a:prstGeom>
          <a:solidFill>
            <a:srgbClr val="FFC9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>
                <a:solidFill>
                  <a:schemeClr val="tx1"/>
                </a:solidFill>
              </a:rPr>
              <a:t>TAM=1.6cr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7308AB-9474-794D-ED5B-AB95DC6F6C66}"/>
              </a:ext>
            </a:extLst>
          </p:cNvPr>
          <p:cNvSpPr/>
          <p:nvPr/>
        </p:nvSpPr>
        <p:spPr>
          <a:xfrm>
            <a:off x="2619862" y="1097440"/>
            <a:ext cx="1052311" cy="460685"/>
          </a:xfrm>
          <a:prstGeom prst="rect">
            <a:avLst/>
          </a:prstGeom>
          <a:solidFill>
            <a:srgbClr val="FFC9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>
                <a:solidFill>
                  <a:schemeClr val="tx1"/>
                </a:solidFill>
              </a:rPr>
              <a:t>Pop=16.9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51C7F3-240C-83D1-B3A7-2E0E1690A5FE}"/>
              </a:ext>
            </a:extLst>
          </p:cNvPr>
          <p:cNvSpPr/>
          <p:nvPr/>
        </p:nvSpPr>
        <p:spPr>
          <a:xfrm>
            <a:off x="4140823" y="1097440"/>
            <a:ext cx="1052311" cy="460685"/>
          </a:xfrm>
          <a:prstGeom prst="rect">
            <a:avLst/>
          </a:prstGeom>
          <a:solidFill>
            <a:srgbClr val="FFC9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15-24 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C58813-3F0C-C580-5E75-B9CBFEDF5FFF}"/>
              </a:ext>
            </a:extLst>
          </p:cNvPr>
          <p:cNvSpPr/>
          <p:nvPr/>
        </p:nvSpPr>
        <p:spPr>
          <a:xfrm>
            <a:off x="5253309" y="1097440"/>
            <a:ext cx="1093937" cy="460685"/>
          </a:xfrm>
          <a:prstGeom prst="rect">
            <a:avLst/>
          </a:prstGeom>
          <a:solidFill>
            <a:srgbClr val="FFC9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TAM=30%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76DFB-4AF5-3B52-E058-C55249D6FF35}"/>
              </a:ext>
            </a:extLst>
          </p:cNvPr>
          <p:cNvSpPr/>
          <p:nvPr/>
        </p:nvSpPr>
        <p:spPr>
          <a:xfrm>
            <a:off x="6441396" y="1097440"/>
            <a:ext cx="1052311" cy="460685"/>
          </a:xfrm>
          <a:prstGeom prst="rect">
            <a:avLst/>
          </a:prstGeom>
          <a:solidFill>
            <a:srgbClr val="FFC9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Pop=2.5cr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18DA29-0D64-8FA8-C27B-6C1EB2DA0CD7}"/>
              </a:ext>
            </a:extLst>
          </p:cNvPr>
          <p:cNvSpPr/>
          <p:nvPr/>
        </p:nvSpPr>
        <p:spPr>
          <a:xfrm>
            <a:off x="319289" y="464053"/>
            <a:ext cx="4690105" cy="20878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/>
              <a:t>KEY ASSUMPTIONS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34A4CB-2B80-46B2-9B35-E47637AE521B}"/>
              </a:ext>
            </a:extLst>
          </p:cNvPr>
          <p:cNvSpPr/>
          <p:nvPr/>
        </p:nvSpPr>
        <p:spPr>
          <a:xfrm>
            <a:off x="7619002" y="464053"/>
            <a:ext cx="4457176" cy="20878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Feasibility matrix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5460C4-2FBA-16B7-CCAE-266D329AE0D0}"/>
              </a:ext>
            </a:extLst>
          </p:cNvPr>
          <p:cNvSpPr/>
          <p:nvPr/>
        </p:nvSpPr>
        <p:spPr>
          <a:xfrm>
            <a:off x="438174" y="3389440"/>
            <a:ext cx="3738929" cy="273517"/>
          </a:xfrm>
          <a:prstGeom prst="rect">
            <a:avLst/>
          </a:prstGeom>
          <a:solidFill>
            <a:srgbClr val="FFC9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tx1"/>
                </a:solidFill>
              </a:rPr>
              <a:t>Key highlights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FA458D-7C3F-3C33-9723-0F302B456329}"/>
              </a:ext>
            </a:extLst>
          </p:cNvPr>
          <p:cNvSpPr/>
          <p:nvPr/>
        </p:nvSpPr>
        <p:spPr>
          <a:xfrm>
            <a:off x="8285470" y="3484086"/>
            <a:ext cx="3790708" cy="20878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Revenue of Colgate SHADES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42BA62-213D-AB5C-DF6D-FB5B6DB6BC04}"/>
              </a:ext>
            </a:extLst>
          </p:cNvPr>
          <p:cNvSpPr/>
          <p:nvPr/>
        </p:nvSpPr>
        <p:spPr>
          <a:xfrm>
            <a:off x="4324664" y="4132114"/>
            <a:ext cx="1605081" cy="364103"/>
          </a:xfrm>
          <a:prstGeom prst="rect">
            <a:avLst/>
          </a:prstGeom>
          <a:solidFill>
            <a:srgbClr val="FBD9DD"/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1" dirty="0">
                <a:solidFill>
                  <a:srgbClr val="C00000"/>
                </a:solidFill>
              </a:rPr>
              <a:t>Rs. 130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26F4A5-7BB6-3CE0-B698-5B584F3AF221}"/>
              </a:ext>
            </a:extLst>
          </p:cNvPr>
          <p:cNvSpPr/>
          <p:nvPr/>
        </p:nvSpPr>
        <p:spPr>
          <a:xfrm>
            <a:off x="438174" y="3713757"/>
            <a:ext cx="1020609" cy="93428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C00000"/>
                </a:solidFill>
              </a:rPr>
              <a:t>~50%</a:t>
            </a:r>
            <a:endParaRPr lang="en-IN" sz="1100" dirty="0">
              <a:solidFill>
                <a:srgbClr val="C00000"/>
              </a:solidFill>
            </a:endParaRPr>
          </a:p>
          <a:p>
            <a:pPr algn="ctr"/>
            <a:r>
              <a:rPr lang="en-IN" sz="1100" dirty="0">
                <a:solidFill>
                  <a:sysClr val="windowText" lastClr="000000"/>
                </a:solidFill>
              </a:rPr>
              <a:t>Current mkt. share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BE0CA7-A84F-0A9E-FA6C-ACDE1CA2DCF6}"/>
              </a:ext>
            </a:extLst>
          </p:cNvPr>
          <p:cNvSpPr/>
          <p:nvPr/>
        </p:nvSpPr>
        <p:spPr>
          <a:xfrm>
            <a:off x="1700132" y="3713757"/>
            <a:ext cx="1020609" cy="93428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C00000"/>
                </a:solidFill>
              </a:rPr>
              <a:t>40%</a:t>
            </a:r>
            <a:endParaRPr lang="en-IN" sz="1100" dirty="0">
              <a:solidFill>
                <a:srgbClr val="C00000"/>
              </a:solidFill>
            </a:endParaRPr>
          </a:p>
          <a:p>
            <a:pPr algn="ctr"/>
            <a:r>
              <a:rPr lang="en-IN" sz="1100" dirty="0">
                <a:solidFill>
                  <a:sysClr val="windowText" lastClr="000000"/>
                </a:solidFill>
              </a:rPr>
              <a:t>Assumption of TAM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3029F6E-E350-6864-C7B2-2D20D0C8DE69}"/>
              </a:ext>
            </a:extLst>
          </p:cNvPr>
          <p:cNvSpPr/>
          <p:nvPr/>
        </p:nvSpPr>
        <p:spPr>
          <a:xfrm>
            <a:off x="3147969" y="3713757"/>
            <a:ext cx="1020609" cy="93428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C00000"/>
                </a:solidFill>
              </a:rPr>
              <a:t>40%</a:t>
            </a:r>
            <a:endParaRPr lang="en-IN" sz="1100" dirty="0">
              <a:solidFill>
                <a:srgbClr val="C00000"/>
              </a:solidFill>
            </a:endParaRPr>
          </a:p>
          <a:p>
            <a:pPr algn="ctr"/>
            <a:r>
              <a:rPr lang="en-IN" sz="1100" dirty="0">
                <a:solidFill>
                  <a:sysClr val="windowText" lastClr="000000"/>
                </a:solidFill>
              </a:rPr>
              <a:t>Tipping point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E69BAB-CCB2-DE17-FFF4-934131BF1830}"/>
              </a:ext>
            </a:extLst>
          </p:cNvPr>
          <p:cNvSpPr txBox="1"/>
          <p:nvPr/>
        </p:nvSpPr>
        <p:spPr>
          <a:xfrm>
            <a:off x="4272337" y="3819129"/>
            <a:ext cx="189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Price for pack of 4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57288D92-5801-E160-AAAD-0ECE5DB13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027327"/>
              </p:ext>
            </p:extLst>
          </p:nvPr>
        </p:nvGraphicFramePr>
        <p:xfrm>
          <a:off x="6042025" y="3976688"/>
          <a:ext cx="671513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781920" imgH="657000" progId="Excel.Sheet.12">
                  <p:link updateAutomatic="1"/>
                </p:oleObj>
              </mc:Choice>
              <mc:Fallback>
                <p:oleObj name="Worksheet" showAsIcon="1" r:id="rId4" imgW="781920" imgH="657000" progId="Excel.Sheet.12">
                  <p:link updateAutomatic="1"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57288D92-5801-E160-AAAD-0ECE5DB13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42025" y="3976688"/>
                        <a:ext cx="671513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51A1F90A-A8E6-4EE8-C770-F5BE66D47056}"/>
              </a:ext>
            </a:extLst>
          </p:cNvPr>
          <p:cNvSpPr/>
          <p:nvPr/>
        </p:nvSpPr>
        <p:spPr>
          <a:xfrm>
            <a:off x="214008" y="41566"/>
            <a:ext cx="11128443" cy="318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i="1" dirty="0">
                <a:solidFill>
                  <a:srgbClr val="FF0000"/>
                </a:solidFill>
              </a:rPr>
              <a:t>Calculations show the product launch can achieve break even in just 2 years… </a:t>
            </a:r>
          </a:p>
        </p:txBody>
      </p:sp>
      <p:graphicFrame>
        <p:nvGraphicFramePr>
          <p:cNvPr id="44" name="Diagram 43">
            <a:extLst>
              <a:ext uri="{FF2B5EF4-FFF2-40B4-BE49-F238E27FC236}">
                <a16:creationId xmlns:a16="http://schemas.microsoft.com/office/drawing/2014/main" id="{37DAFFA7-859F-2885-5211-365159E242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8738269"/>
              </p:ext>
            </p:extLst>
          </p:nvPr>
        </p:nvGraphicFramePr>
        <p:xfrm>
          <a:off x="319289" y="6396039"/>
          <a:ext cx="11872711" cy="393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70849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FC5B7"/>
    </a:accent1>
    <a:accent2>
      <a:srgbClr val="FFA7A7"/>
    </a:accent2>
    <a:accent3>
      <a:srgbClr val="FF8181"/>
    </a:accent3>
    <a:accent4>
      <a:srgbClr val="FF5D5D"/>
    </a:accent4>
    <a:accent5>
      <a:srgbClr val="FF3737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4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FC5B7"/>
    </a:accent1>
    <a:accent2>
      <a:srgbClr val="FFA7A7"/>
    </a:accent2>
    <a:accent3>
      <a:srgbClr val="FF8181"/>
    </a:accent3>
    <a:accent4>
      <a:srgbClr val="FF5D5D"/>
    </a:accent4>
    <a:accent5>
      <a:srgbClr val="FF3737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7D2C25272EF349A1B263A5D85D0D1E" ma:contentTypeVersion="7" ma:contentTypeDescription="Create a new document." ma:contentTypeScope="" ma:versionID="3d5449fd237364d04e2518a8310dc12b">
  <xsd:schema xmlns:xsd="http://www.w3.org/2001/XMLSchema" xmlns:xs="http://www.w3.org/2001/XMLSchema" xmlns:p="http://schemas.microsoft.com/office/2006/metadata/properties" xmlns:ns3="db222645-99a1-4f65-ba57-8c3eb95d120c" xmlns:ns4="9536badd-bcea-4d12-852e-d2c9284ff213" targetNamespace="http://schemas.microsoft.com/office/2006/metadata/properties" ma:root="true" ma:fieldsID="c5dcf15a67ff0c3c50465438d5789baf" ns3:_="" ns4:_="">
    <xsd:import namespace="db222645-99a1-4f65-ba57-8c3eb95d120c"/>
    <xsd:import namespace="9536badd-bcea-4d12-852e-d2c9284ff2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22645-99a1-4f65-ba57-8c3eb95d12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36badd-bcea-4d12-852e-d2c9284ff21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b222645-99a1-4f65-ba57-8c3eb95d120c" xsi:nil="true"/>
  </documentManagement>
</p:properties>
</file>

<file path=customXml/itemProps1.xml><?xml version="1.0" encoding="utf-8"?>
<ds:datastoreItem xmlns:ds="http://schemas.openxmlformats.org/officeDocument/2006/customXml" ds:itemID="{2A7A4B40-A77D-4A64-AD27-95D9692222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2ADD51-A65D-450B-9520-91221EDC057B}">
  <ds:schemaRefs>
    <ds:schemaRef ds:uri="9536badd-bcea-4d12-852e-d2c9284ff213"/>
    <ds:schemaRef ds:uri="db222645-99a1-4f65-ba57-8c3eb95d120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4DB280A-4826-41CA-950D-0E22DC5CE461}">
  <ds:schemaRefs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9536badd-bcea-4d12-852e-d2c9284ff213"/>
    <ds:schemaRef ds:uri="db222645-99a1-4f65-ba57-8c3eb95d120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2586</Words>
  <Application>Microsoft Office PowerPoint</Application>
  <PresentationFormat>Widescreen</PresentationFormat>
  <Paragraphs>561</Paragraphs>
  <Slides>12</Slides>
  <Notes>3</Notes>
  <HiddenSlides>0</HiddenSlides>
  <MMClips>4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file:///D:\One%20drive_Backup\PPT\Final%20Calculations.xlsx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Debosree Roy | H22013</dc:creator>
  <cp:lastModifiedBy>Debosree Roy | H22013</cp:lastModifiedBy>
  <cp:revision>2</cp:revision>
  <dcterms:created xsi:type="dcterms:W3CDTF">2023-12-01T11:01:31Z</dcterms:created>
  <dcterms:modified xsi:type="dcterms:W3CDTF">2024-04-02T08:12:48Z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0x010100A77D2C25272EF349A1B263A5D85D0D1E</vt:lpwstr>
  </property>
</Properties>
</file>